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1" r:id="rId1"/>
  </p:sldMasterIdLst>
  <p:sldIdLst>
    <p:sldId id="356" r:id="rId2"/>
    <p:sldId id="260" r:id="rId3"/>
    <p:sldId id="344" r:id="rId4"/>
    <p:sldId id="346" r:id="rId5"/>
    <p:sldId id="350" r:id="rId6"/>
    <p:sldId id="351" r:id="rId7"/>
    <p:sldId id="352" r:id="rId8"/>
    <p:sldId id="353" r:id="rId9"/>
    <p:sldId id="354" r:id="rId10"/>
    <p:sldId id="355" r:id="rId11"/>
    <p:sldId id="357" r:id="rId12"/>
    <p:sldId id="362" r:id="rId13"/>
    <p:sldId id="358" r:id="rId14"/>
    <p:sldId id="361" r:id="rId15"/>
    <p:sldId id="359" r:id="rId16"/>
    <p:sldId id="360" r:id="rId17"/>
    <p:sldId id="363" r:id="rId18"/>
    <p:sldId id="365" r:id="rId19"/>
    <p:sldId id="366" r:id="rId20"/>
    <p:sldId id="367" r:id="rId21"/>
    <p:sldId id="368" r:id="rId22"/>
    <p:sldId id="369" r:id="rId23"/>
    <p:sldId id="370" r:id="rId24"/>
    <p:sldId id="371" r:id="rId25"/>
    <p:sldId id="364" r:id="rId26"/>
    <p:sldId id="373" r:id="rId27"/>
    <p:sldId id="374" r:id="rId28"/>
    <p:sldId id="372" r:id="rId29"/>
    <p:sldId id="375" r:id="rId30"/>
    <p:sldId id="376" r:id="rId31"/>
    <p:sldId id="378" r:id="rId32"/>
    <p:sldId id="379" r:id="rId33"/>
    <p:sldId id="380" r:id="rId34"/>
    <p:sldId id="381" r:id="rId35"/>
    <p:sldId id="377" r:id="rId36"/>
    <p:sldId id="382" r:id="rId37"/>
    <p:sldId id="383" r:id="rId38"/>
    <p:sldId id="384" r:id="rId39"/>
    <p:sldId id="386" r:id="rId40"/>
    <p:sldId id="385" r:id="rId41"/>
    <p:sldId id="389" r:id="rId42"/>
    <p:sldId id="387" r:id="rId43"/>
    <p:sldId id="390" r:id="rId44"/>
    <p:sldId id="3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2" r:id="rId54"/>
    <p:sldId id="300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2" r:id="rId64"/>
    <p:sldId id="313" r:id="rId65"/>
    <p:sldId id="311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01" r:id="rId74"/>
    <p:sldId id="325" r:id="rId75"/>
    <p:sldId id="326" r:id="rId76"/>
    <p:sldId id="327" r:id="rId77"/>
    <p:sldId id="328" r:id="rId78"/>
    <p:sldId id="329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9" d="100"/>
          <a:sy n="49" d="100"/>
        </p:scale>
        <p:origin x="864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222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105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33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512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75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911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977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94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932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25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276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545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24284" y="1038929"/>
            <a:ext cx="8637073" cy="1894325"/>
          </a:xfrm>
        </p:spPr>
        <p:txBody>
          <a:bodyPr>
            <a:normAutofit fontScale="90000"/>
          </a:bodyPr>
          <a:lstStyle/>
          <a:p>
            <a:r>
              <a:rPr lang="en-US" sz="4400" dirty="0" err="1"/>
              <a:t>Introduccion</a:t>
            </a:r>
            <a:r>
              <a:rPr lang="en-US" sz="4400" dirty="0"/>
              <a:t> a la </a:t>
            </a:r>
            <a:r>
              <a:rPr lang="en-US" sz="4400" dirty="0" err="1"/>
              <a:t>programacion</a:t>
            </a:r>
            <a:r>
              <a:rPr lang="en-US" sz="4400" dirty="0"/>
              <a:t> </a:t>
            </a:r>
            <a:r>
              <a:rPr lang="en-US" sz="4400" dirty="0" err="1"/>
              <a:t>en</a:t>
            </a:r>
            <a:r>
              <a:rPr lang="en-US" sz="4400" dirty="0"/>
              <a:t> android con </a:t>
            </a:r>
            <a:r>
              <a:rPr lang="en-US" sz="4400" dirty="0" err="1"/>
              <a:t>Kotlin</a:t>
            </a:r>
            <a:r>
              <a:rPr lang="en-US" sz="4400" dirty="0"/>
              <a:t> y Jetpack Compose</a:t>
            </a:r>
            <a:r>
              <a:rPr lang="es-ES" dirty="0" smtClean="0"/>
              <a:t/>
            </a:r>
            <a:br>
              <a:rPr lang="es-ES" dirty="0" smtClean="0"/>
            </a:br>
            <a:endParaRPr lang="en-US" dirty="0"/>
          </a:p>
        </p:txBody>
      </p:sp>
      <p:sp>
        <p:nvSpPr>
          <p:cNvPr id="4" name="Subtítulo 5"/>
          <p:cNvSpPr>
            <a:spLocks noGrp="1"/>
          </p:cNvSpPr>
          <p:nvPr>
            <p:ph type="subTitle" idx="1"/>
          </p:nvPr>
        </p:nvSpPr>
        <p:spPr>
          <a:xfrm>
            <a:off x="2403566" y="2299975"/>
            <a:ext cx="8637072" cy="1266558"/>
          </a:xfrm>
        </p:spPr>
        <p:txBody>
          <a:bodyPr>
            <a:normAutofit fontScale="70000" lnSpcReduction="20000"/>
          </a:bodyPr>
          <a:lstStyle/>
          <a:p>
            <a:r>
              <a:rPr lang="es-ES" sz="2400" dirty="0" smtClean="0"/>
              <a:t>LIC Ahmed </a:t>
            </a:r>
            <a:r>
              <a:rPr lang="es-ES" sz="2400" dirty="0" err="1" smtClean="0"/>
              <a:t>Mansur</a:t>
            </a:r>
            <a:r>
              <a:rPr lang="es-ES" sz="2400" dirty="0" smtClean="0"/>
              <a:t> </a:t>
            </a:r>
            <a:r>
              <a:rPr lang="es-ES" sz="2400" dirty="0" err="1" smtClean="0"/>
              <a:t>graveran</a:t>
            </a:r>
            <a:endParaRPr lang="es-ES" sz="2400" dirty="0" smtClean="0"/>
          </a:p>
          <a:p>
            <a:r>
              <a:rPr lang="es-ES" sz="2400" dirty="0" smtClean="0"/>
              <a:t>Instituto de cibernética, matemática y física, </a:t>
            </a:r>
            <a:r>
              <a:rPr lang="es-ES" sz="2400" dirty="0" smtClean="0"/>
              <a:t>cuba</a:t>
            </a:r>
          </a:p>
          <a:p>
            <a:r>
              <a:rPr lang="es-ES" sz="2400" cap="none" dirty="0"/>
              <a:t>ahmedlp9@gmail.com</a:t>
            </a:r>
            <a:endParaRPr lang="es-ES" sz="2400" dirty="0" smtClean="0"/>
          </a:p>
          <a:p>
            <a:endParaRPr lang="en-US" sz="2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390" y="3498294"/>
            <a:ext cx="1662992" cy="166299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198" y="3221816"/>
            <a:ext cx="2118732" cy="211873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59" y="3590954"/>
            <a:ext cx="1405313" cy="140531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056" y="3610140"/>
            <a:ext cx="1439301" cy="143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5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91102" y="463839"/>
            <a:ext cx="8534400" cy="1507067"/>
          </a:xfrm>
        </p:spPr>
        <p:txBody>
          <a:bodyPr/>
          <a:lstStyle/>
          <a:p>
            <a:r>
              <a:rPr lang="es-ES" dirty="0" smtClean="0"/>
              <a:t>Tarea Clase Anterior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887" y="1970906"/>
            <a:ext cx="7767642" cy="349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2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Algo de historia de </a:t>
            </a:r>
            <a:r>
              <a:rPr lang="es-ES" dirty="0" err="1"/>
              <a:t>kotlin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En 2010 </a:t>
            </a:r>
            <a:r>
              <a:rPr lang="es-ES" b="1" dirty="0"/>
              <a:t>ORACLE </a:t>
            </a:r>
            <a:r>
              <a:rPr lang="es-ES" dirty="0"/>
              <a:t>compra </a:t>
            </a:r>
            <a:r>
              <a:rPr lang="es-ES" dirty="0" err="1"/>
              <a:t>Sun</a:t>
            </a:r>
            <a:r>
              <a:rPr lang="es-ES" dirty="0"/>
              <a:t> Microsystems </a:t>
            </a:r>
            <a:r>
              <a:rPr lang="es-ES" dirty="0" err="1"/>
              <a:t>Inc</a:t>
            </a:r>
            <a:r>
              <a:rPr lang="es-ES" dirty="0"/>
              <a:t> y unos meses después demanda a </a:t>
            </a:r>
            <a:r>
              <a:rPr lang="es-ES" b="1" dirty="0"/>
              <a:t>Google</a:t>
            </a:r>
            <a:r>
              <a:rPr lang="es-ES" dirty="0"/>
              <a:t>  por uso de librerías en </a:t>
            </a:r>
            <a:r>
              <a:rPr lang="es-ES" b="1" dirty="0"/>
              <a:t>Java</a:t>
            </a:r>
          </a:p>
          <a:p>
            <a:r>
              <a:rPr lang="es-ES" dirty="0"/>
              <a:t>El lenguaje fue concebido en 2011 por la empresa </a:t>
            </a:r>
            <a:r>
              <a:rPr lang="es-ES" b="1" dirty="0" err="1"/>
              <a:t>JetBrains</a:t>
            </a:r>
            <a:r>
              <a:rPr lang="es-ES" dirty="0"/>
              <a:t> y formalmente se lanzó en 2016</a:t>
            </a:r>
          </a:p>
          <a:p>
            <a:r>
              <a:rPr lang="es-ES" dirty="0"/>
              <a:t>En el 2017 Google lo incorpora al desarrollo en Android</a:t>
            </a:r>
          </a:p>
          <a:p>
            <a:r>
              <a:rPr lang="es-ES" dirty="0"/>
              <a:t>En mayo de 2019 Google anunció </a:t>
            </a:r>
            <a:r>
              <a:rPr lang="es-ES" dirty="0" err="1"/>
              <a:t>Kotlin</a:t>
            </a:r>
            <a:r>
              <a:rPr lang="es-ES" dirty="0"/>
              <a:t> como su lenguaje principal para los desarrolladores en Android</a:t>
            </a: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7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Algo de historia de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DADJgCsXoAAzOn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1579" y="1938065"/>
            <a:ext cx="8183075" cy="4090597"/>
          </a:xfrm>
        </p:spPr>
      </p:pic>
    </p:spTree>
    <p:extLst>
      <p:ext uri="{BB962C8B-B14F-4D97-AF65-F5344CB8AC3E}">
        <p14:creationId xmlns:p14="http://schemas.microsoft.com/office/powerpoint/2010/main" val="21298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Algunos datos…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185" y="211873"/>
            <a:ext cx="2755465" cy="1394275"/>
          </a:xfrm>
          <a:prstGeom prst="rect">
            <a:avLst/>
          </a:prstGeom>
        </p:spPr>
      </p:pic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Marcador de contenido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15732"/>
            <a:ext cx="9282547" cy="3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Algunos datos…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185" y="211873"/>
            <a:ext cx="2755465" cy="1394275"/>
          </a:xfrm>
          <a:prstGeom prst="rect">
            <a:avLst/>
          </a:prstGeom>
        </p:spPr>
      </p:pic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80" y="2037948"/>
            <a:ext cx="9516864" cy="3638024"/>
          </a:xfrm>
        </p:spPr>
      </p:pic>
    </p:spTree>
    <p:extLst>
      <p:ext uri="{BB962C8B-B14F-4D97-AF65-F5344CB8AC3E}">
        <p14:creationId xmlns:p14="http://schemas.microsoft.com/office/powerpoint/2010/main" val="5308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Caracteristicas</a:t>
            </a:r>
            <a:r>
              <a:rPr lang="es-ES" dirty="0"/>
              <a:t> de </a:t>
            </a:r>
            <a:r>
              <a:rPr lang="es-ES" dirty="0" err="1"/>
              <a:t>Kotlin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 enfocó en mejorar la </a:t>
            </a:r>
            <a:r>
              <a:rPr lang="es-ES" dirty="0" err="1"/>
              <a:t>sintáxis</a:t>
            </a:r>
            <a:r>
              <a:rPr lang="es-ES" dirty="0"/>
              <a:t> para optimizar los códigos simplificando y reduciendo muchos procesos</a:t>
            </a:r>
          </a:p>
          <a:p>
            <a:r>
              <a:rPr lang="es-ES" dirty="0"/>
              <a:t>Pensado para lograr interoperabilidad con Java</a:t>
            </a:r>
          </a:p>
          <a:p>
            <a:r>
              <a:rPr lang="es-ES" dirty="0"/>
              <a:t>Programación Orientada a objetos y también programación funcional</a:t>
            </a:r>
          </a:p>
          <a:p>
            <a:r>
              <a:rPr lang="es-ES" b="1" dirty="0"/>
              <a:t>Desarrollo multiplataforma</a:t>
            </a:r>
            <a:r>
              <a:rPr lang="es-ES" dirty="0"/>
              <a:t>. </a:t>
            </a:r>
            <a:r>
              <a:rPr lang="es-ES" dirty="0" err="1"/>
              <a:t>Kotlin</a:t>
            </a:r>
            <a:r>
              <a:rPr lang="es-ES" dirty="0"/>
              <a:t> se puede emplear para cualquier tipo de desarrollo, desde la web del lado del servidor y del lado del cliente, hasta Android e iOS. Además, permite compartir código entre diferentes plataformas.</a:t>
            </a: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0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Creando un proyecto Android Studio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60" y="1934743"/>
            <a:ext cx="7487727" cy="41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4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Creando un proyecto Android Studio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42" y="1934743"/>
            <a:ext cx="7357884" cy="414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9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Creando un proyecto Android Studio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42" y="1934743"/>
            <a:ext cx="7357884" cy="414185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605205" y="3713354"/>
            <a:ext cx="3332767" cy="1929162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9062496" y="4158516"/>
            <a:ext cx="613316" cy="830535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9443877" y="3373454"/>
            <a:ext cx="1605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002060"/>
                </a:solidFill>
              </a:rPr>
              <a:t>Aplicación para Android, iOS y Web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10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Creando un proyecto Android Studio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24" y="1934743"/>
            <a:ext cx="7370106" cy="415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4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91102" y="463839"/>
            <a:ext cx="8534400" cy="1507067"/>
          </a:xfrm>
        </p:spPr>
        <p:txBody>
          <a:bodyPr/>
          <a:lstStyle/>
          <a:p>
            <a:r>
              <a:rPr lang="es-ES" dirty="0" smtClean="0"/>
              <a:t>Tarea Clase Anterior</a:t>
            </a:r>
            <a:endParaRPr lang="en-U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0007" y="1970906"/>
            <a:ext cx="7665862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1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Creando un proyecto Android Studio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24" y="1934743"/>
            <a:ext cx="7370106" cy="415237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059044" y="3445728"/>
            <a:ext cx="3902927" cy="401444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1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Creando un proyecto Android Studio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37" y="1934743"/>
            <a:ext cx="8344734" cy="406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5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Creando un proyecto Android Studio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016" y="1934743"/>
            <a:ext cx="7515780" cy="417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8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Creando un proyecto Android Studio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69" y="1934743"/>
            <a:ext cx="7223543" cy="415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4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Creando un proyecto Android Studio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69" y="1934743"/>
            <a:ext cx="7223543" cy="415804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226063" y="2241395"/>
            <a:ext cx="3332767" cy="1048215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ector recto de flecha 7"/>
          <p:cNvCxnSpPr/>
          <p:nvPr/>
        </p:nvCxnSpPr>
        <p:spPr>
          <a:xfrm flipH="1">
            <a:off x="8662583" y="2101994"/>
            <a:ext cx="613316" cy="830535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9064735" y="1778829"/>
            <a:ext cx="160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002060"/>
                </a:solidFill>
              </a:rPr>
              <a:t>Código en </a:t>
            </a:r>
            <a:r>
              <a:rPr lang="es-ES" dirty="0" err="1" smtClean="0">
                <a:solidFill>
                  <a:srgbClr val="002060"/>
                </a:solidFill>
              </a:rPr>
              <a:t>Kotlin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709717" y="5207620"/>
            <a:ext cx="1769464" cy="401443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1064044" y="5720805"/>
            <a:ext cx="788089" cy="276997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07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Interoperabilidad Java – </a:t>
            </a:r>
            <a:r>
              <a:rPr lang="es-ES" dirty="0" err="1"/>
              <a:t>Kotlin</a:t>
            </a:r>
            <a:r>
              <a:rPr lang="es-ES" dirty="0"/>
              <a:t>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410" y="1936259"/>
            <a:ext cx="3672273" cy="2084452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101683" y="1936259"/>
            <a:ext cx="1605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solidFill>
                  <a:srgbClr val="002060"/>
                </a:solidFill>
              </a:rPr>
              <a:t>JAVA</a:t>
            </a:r>
            <a:endParaRPr 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17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Interoperabilidad Java – </a:t>
            </a:r>
            <a:r>
              <a:rPr lang="es-ES" dirty="0" err="1"/>
              <a:t>Kotlin</a:t>
            </a:r>
            <a:r>
              <a:rPr lang="es-ES" dirty="0"/>
              <a:t>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410" y="1936259"/>
            <a:ext cx="3672273" cy="2084452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101683" y="1936259"/>
            <a:ext cx="1605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solidFill>
                  <a:srgbClr val="002060"/>
                </a:solidFill>
              </a:rPr>
              <a:t>JAVA</a:t>
            </a:r>
            <a:endParaRPr lang="en-US" sz="2400" b="1" dirty="0">
              <a:solidFill>
                <a:srgbClr val="00206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196" y="2719834"/>
            <a:ext cx="5432114" cy="13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2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Interoperabilidad Java – </a:t>
            </a:r>
            <a:r>
              <a:rPr lang="es-ES" dirty="0" err="1"/>
              <a:t>Kotlin</a:t>
            </a:r>
            <a:r>
              <a:rPr lang="es-ES" dirty="0"/>
              <a:t>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410" y="1936259"/>
            <a:ext cx="3672273" cy="2084452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101683" y="1936259"/>
            <a:ext cx="1605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solidFill>
                  <a:srgbClr val="002060"/>
                </a:solidFill>
              </a:rPr>
              <a:t>JAVA</a:t>
            </a:r>
            <a:endParaRPr lang="en-US" sz="2400" b="1" dirty="0">
              <a:solidFill>
                <a:srgbClr val="00206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196" y="2719834"/>
            <a:ext cx="5432114" cy="130087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4280945" y="5284195"/>
            <a:ext cx="1605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solidFill>
                  <a:srgbClr val="002060"/>
                </a:solidFill>
              </a:rPr>
              <a:t>KOTLIN</a:t>
            </a:r>
            <a:endParaRPr lang="en-US" sz="2400" b="1" dirty="0">
              <a:solidFill>
                <a:srgbClr val="002060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079" y="4103216"/>
            <a:ext cx="3811231" cy="19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7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Variables en </a:t>
            </a:r>
            <a:r>
              <a:rPr lang="es-ES" dirty="0" err="1"/>
              <a:t>Kotlin</a:t>
            </a:r>
            <a:r>
              <a:rPr lang="es-ES" dirty="0"/>
              <a:t>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05" y="1945235"/>
            <a:ext cx="8537325" cy="325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0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NullPointerException</a:t>
            </a:r>
            <a:r>
              <a:rPr lang="es-ES" dirty="0"/>
              <a:t> el error del billón de dólares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Implement Back Button || Solve NullPointerException while Setting Back  Button in Android 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98" y="1982627"/>
            <a:ext cx="6481165" cy="364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583" y="3062276"/>
            <a:ext cx="3898071" cy="14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0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91102" y="463839"/>
            <a:ext cx="8534400" cy="1507067"/>
          </a:xfrm>
        </p:spPr>
        <p:txBody>
          <a:bodyPr/>
          <a:lstStyle/>
          <a:p>
            <a:r>
              <a:rPr lang="es-ES" dirty="0" smtClean="0"/>
              <a:t>Tarea Clase Anterior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327" y="2095116"/>
            <a:ext cx="8261949" cy="3012142"/>
          </a:xfrm>
        </p:spPr>
      </p:pic>
    </p:spTree>
    <p:extLst>
      <p:ext uri="{BB962C8B-B14F-4D97-AF65-F5344CB8AC3E}">
        <p14:creationId xmlns:p14="http://schemas.microsoft.com/office/powerpoint/2010/main" val="320469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Null</a:t>
            </a:r>
            <a:r>
              <a:rPr lang="es-ES" dirty="0"/>
              <a:t> safety en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60" y="1934743"/>
            <a:ext cx="7363725" cy="181164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58" y="4064129"/>
            <a:ext cx="7363727" cy="179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0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Null</a:t>
            </a:r>
            <a:r>
              <a:rPr lang="es-ES" dirty="0"/>
              <a:t> safety en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60" y="1934743"/>
            <a:ext cx="7363725" cy="181164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58" y="4064129"/>
            <a:ext cx="7363727" cy="179678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826311" y="4313518"/>
            <a:ext cx="1025914" cy="345688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/>
          <p:cNvSpPr txBox="1"/>
          <p:nvPr/>
        </p:nvSpPr>
        <p:spPr>
          <a:xfrm>
            <a:off x="4034189" y="3694797"/>
            <a:ext cx="7262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solidFill>
                  <a:srgbClr val="002060"/>
                </a:solidFill>
              </a:rPr>
              <a:t>Con el signo ? Se indica que la variable puede tomar valor </a:t>
            </a:r>
            <a:r>
              <a:rPr lang="es-ES" b="1" dirty="0" err="1" smtClean="0">
                <a:solidFill>
                  <a:srgbClr val="002060"/>
                </a:solidFill>
              </a:rPr>
              <a:t>null</a:t>
            </a:r>
            <a:r>
              <a:rPr lang="es-ES" b="1" dirty="0" smtClean="0">
                <a:solidFill>
                  <a:srgbClr val="002060"/>
                </a:solidFill>
              </a:rPr>
              <a:t> 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0" name="Conector recto de flecha 9"/>
          <p:cNvCxnSpPr/>
          <p:nvPr/>
        </p:nvCxnSpPr>
        <p:spPr>
          <a:xfrm flipH="1">
            <a:off x="3737757" y="3995780"/>
            <a:ext cx="421648" cy="264461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9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Null</a:t>
            </a:r>
            <a:r>
              <a:rPr lang="es-ES" dirty="0"/>
              <a:t> safety en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41976"/>
            <a:ext cx="6739643" cy="13147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463599"/>
            <a:ext cx="6660723" cy="157020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5109711"/>
            <a:ext cx="6660722" cy="92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2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Null</a:t>
            </a:r>
            <a:r>
              <a:rPr lang="es-ES" dirty="0"/>
              <a:t> safety en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41976"/>
            <a:ext cx="6739643" cy="13147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463599"/>
            <a:ext cx="6660723" cy="157020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5109711"/>
            <a:ext cx="6660722" cy="92708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092819" y="3356691"/>
            <a:ext cx="7281747" cy="1712525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4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Null</a:t>
            </a:r>
            <a:r>
              <a:rPr lang="es-ES" dirty="0"/>
              <a:t> safety en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41976"/>
            <a:ext cx="6739643" cy="13147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463599"/>
            <a:ext cx="6660723" cy="157020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5109711"/>
            <a:ext cx="6660722" cy="92708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092819" y="5033804"/>
            <a:ext cx="7281747" cy="1083623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0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Null</a:t>
            </a:r>
            <a:r>
              <a:rPr lang="es-ES" dirty="0"/>
              <a:t> safety en </a:t>
            </a:r>
            <a:r>
              <a:rPr lang="es-ES" dirty="0" err="1"/>
              <a:t>Kotlin</a:t>
            </a:r>
            <a:r>
              <a:rPr lang="es-ES" dirty="0"/>
              <a:t> operador !!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20" y="3990056"/>
            <a:ext cx="6721106" cy="192450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043" y="2124130"/>
            <a:ext cx="6701883" cy="161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4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Listas en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011" y="1919037"/>
            <a:ext cx="8394859" cy="196874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011" y="3995704"/>
            <a:ext cx="8436798" cy="18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Class</a:t>
            </a:r>
            <a:r>
              <a:rPr lang="es-ES" dirty="0"/>
              <a:t> en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201" y="2015732"/>
            <a:ext cx="8410856" cy="167117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4093660"/>
            <a:ext cx="8430101" cy="187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5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Cómo hacer lo anterior con Java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088" y="1440014"/>
            <a:ext cx="4421217" cy="504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0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Ventajas Data </a:t>
            </a:r>
            <a:r>
              <a:rPr lang="es-ES" dirty="0" err="1"/>
              <a:t>Class</a:t>
            </a:r>
            <a:r>
              <a:rPr lang="es-ES" dirty="0"/>
              <a:t> en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1061213" y="1741242"/>
            <a:ext cx="8534400" cy="34668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1" smtClean="0"/>
              <a:t>Kotlin </a:t>
            </a:r>
            <a:r>
              <a:rPr lang="es-ES" sz="2800" smtClean="0"/>
              <a:t>genera automáticamente </a:t>
            </a:r>
            <a:r>
              <a:rPr lang="es-ES" sz="2800" b="1" smtClean="0"/>
              <a:t>equals(), toString(),copy() </a:t>
            </a:r>
            <a:r>
              <a:rPr lang="es-ES" sz="2800" smtClean="0"/>
              <a:t>getters/setters y el constructor</a:t>
            </a:r>
            <a:endParaRPr lang="es-ES" sz="2800" b="1" smtClean="0"/>
          </a:p>
          <a:p>
            <a:r>
              <a:rPr lang="es-ES" sz="2800" smtClean="0"/>
              <a:t>En el ejemplo anterior eran 30 líneas de código en Java vs 1 línea en Kotlin</a:t>
            </a:r>
          </a:p>
          <a:p>
            <a:endParaRPr lang="es-ES" sz="2800" smtClean="0"/>
          </a:p>
          <a:p>
            <a:endParaRPr lang="en-US" sz="2800" baseline="-25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82" y="4010015"/>
            <a:ext cx="8520865" cy="1163363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1061213" y="5208135"/>
            <a:ext cx="8534400" cy="1850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s-ES" sz="2800" dirty="0" smtClean="0">
                <a:solidFill>
                  <a:schemeClr val="tx1"/>
                </a:solidFill>
              </a:rPr>
              <a:t>En Java habría que redefinir dentro de la clase Usuario el método </a:t>
            </a:r>
            <a:r>
              <a:rPr lang="es-ES" sz="2800" b="1" dirty="0" err="1" smtClean="0">
                <a:solidFill>
                  <a:schemeClr val="tx1"/>
                </a:solidFill>
              </a:rPr>
              <a:t>copy</a:t>
            </a:r>
            <a:r>
              <a:rPr lang="es-ES" sz="2800" b="1" dirty="0" smtClean="0">
                <a:solidFill>
                  <a:schemeClr val="tx1"/>
                </a:solidFill>
              </a:rPr>
              <a:t>()</a:t>
            </a:r>
          </a:p>
          <a:p>
            <a:endParaRPr lang="es-ES" sz="2800" dirty="0" smtClean="0">
              <a:solidFill>
                <a:schemeClr val="tx1"/>
              </a:solidFill>
            </a:endParaRPr>
          </a:p>
          <a:p>
            <a:endParaRPr lang="en-US" sz="2800" baseline="-25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27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91102" y="463839"/>
            <a:ext cx="8534400" cy="1507067"/>
          </a:xfrm>
        </p:spPr>
        <p:txBody>
          <a:bodyPr/>
          <a:lstStyle/>
          <a:p>
            <a:r>
              <a:rPr lang="es-ES" dirty="0" smtClean="0"/>
              <a:t>Tarea Clase Anterior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266" y="1970905"/>
            <a:ext cx="7450319" cy="4045911"/>
          </a:xfrm>
        </p:spPr>
      </p:pic>
    </p:spTree>
    <p:extLst>
      <p:ext uri="{BB962C8B-B14F-4D97-AF65-F5344CB8AC3E}">
        <p14:creationId xmlns:p14="http://schemas.microsoft.com/office/powerpoint/2010/main" val="90423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Ejemplos de funciones Lambda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553" y="2201705"/>
            <a:ext cx="7230380" cy="132336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637731" y="1801506"/>
            <a:ext cx="5006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rgbClr val="002060"/>
                </a:solidFill>
              </a:rPr>
              <a:t>Lambda básica (Asignación de variable)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739935" y="3513275"/>
            <a:ext cx="5006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rgbClr val="002060"/>
                </a:solidFill>
              </a:rPr>
              <a:t>Lambda con colecciones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553" y="3913385"/>
            <a:ext cx="7230380" cy="187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4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Ejemplos de funciones Lambda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553" y="2201705"/>
            <a:ext cx="7230380" cy="132336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637731" y="1801506"/>
            <a:ext cx="5006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rgbClr val="002060"/>
                </a:solidFill>
              </a:rPr>
              <a:t>Lambda básica (Asignación de variable)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739935" y="3513275"/>
            <a:ext cx="5006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rgbClr val="002060"/>
                </a:solidFill>
              </a:rPr>
              <a:t>Lambda con colecciones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553" y="3913385"/>
            <a:ext cx="7230380" cy="1872454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563013" y="5009066"/>
            <a:ext cx="424543" cy="338563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/>
          <p:cNvSpPr txBox="1"/>
          <p:nvPr/>
        </p:nvSpPr>
        <p:spPr>
          <a:xfrm>
            <a:off x="1524364" y="5735448"/>
            <a:ext cx="5625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rgbClr val="002060"/>
                </a:solidFill>
              </a:rPr>
              <a:t>Lambda con parámetro implícito </a:t>
            </a:r>
            <a:r>
              <a:rPr lang="es-ES" sz="2000" b="1" i="1" dirty="0" err="1" smtClean="0">
                <a:solidFill>
                  <a:srgbClr val="002060"/>
                </a:solidFill>
              </a:rPr>
              <a:t>it</a:t>
            </a:r>
            <a:endParaRPr lang="en-US" sz="2000" b="1" i="1" dirty="0">
              <a:solidFill>
                <a:srgbClr val="002060"/>
              </a:solidFill>
            </a:endParaRPr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4466257" y="5308979"/>
            <a:ext cx="761650" cy="474203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63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Ejemplos de funciones Lambda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41412" y="2074000"/>
            <a:ext cx="5625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rgbClr val="002060"/>
                </a:solidFill>
              </a:rPr>
              <a:t>Lambda como parámetro de una función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796" y="2629389"/>
            <a:ext cx="8504743" cy="269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5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Ejemplos de funciones Lambda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41412" y="2074000"/>
            <a:ext cx="5625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rgbClr val="002060"/>
                </a:solidFill>
              </a:rPr>
              <a:t>Lambda como parámetro de una función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796" y="2629389"/>
            <a:ext cx="8504743" cy="269519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050205" y="3006442"/>
            <a:ext cx="2730461" cy="264695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ector recto de flecha 7"/>
          <p:cNvCxnSpPr/>
          <p:nvPr/>
        </p:nvCxnSpPr>
        <p:spPr>
          <a:xfrm flipH="1">
            <a:off x="5627143" y="2501057"/>
            <a:ext cx="379902" cy="44046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7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Ejemplos de funciones Lambda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41412" y="2074000"/>
            <a:ext cx="5625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rgbClr val="002060"/>
                </a:solidFill>
              </a:rPr>
              <a:t>Lambda como parámetro de una función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796" y="2629389"/>
            <a:ext cx="8504743" cy="2695196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2070023" y="5321085"/>
            <a:ext cx="5625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002060"/>
                </a:solidFill>
              </a:rPr>
              <a:t>Asi</a:t>
            </a:r>
            <a:r>
              <a:rPr lang="en-US" sz="2000" b="1" dirty="0" smtClean="0">
                <a:solidFill>
                  <a:srgbClr val="002060"/>
                </a:solidFill>
              </a:rPr>
              <a:t> se llama a la </a:t>
            </a:r>
            <a:r>
              <a:rPr lang="en-US" sz="2000" b="1" dirty="0" err="1" smtClean="0">
                <a:solidFill>
                  <a:srgbClr val="002060"/>
                </a:solidFill>
              </a:rPr>
              <a:t>funcion</a:t>
            </a:r>
            <a:endParaRPr lang="en-US" sz="2000" b="1" dirty="0" smtClean="0">
              <a:solidFill>
                <a:srgbClr val="002060"/>
              </a:solidFill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2975835" y="4415884"/>
            <a:ext cx="2954293" cy="329184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ector recto de flecha 16"/>
          <p:cNvCxnSpPr/>
          <p:nvPr/>
        </p:nvCxnSpPr>
        <p:spPr>
          <a:xfrm flipH="1" flipV="1">
            <a:off x="5154603" y="4794510"/>
            <a:ext cx="483690" cy="63789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57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61662" y="1451041"/>
            <a:ext cx="8637073" cy="1894325"/>
          </a:xfrm>
        </p:spPr>
        <p:txBody>
          <a:bodyPr>
            <a:normAutofit fontScale="90000"/>
          </a:bodyPr>
          <a:lstStyle/>
          <a:p>
            <a:r>
              <a:rPr lang="es-ES" sz="4400" dirty="0" err="1" smtClean="0"/>
              <a:t>Jetpack</a:t>
            </a:r>
            <a:r>
              <a:rPr lang="es-ES" sz="4400" dirty="0" smtClean="0"/>
              <a:t> </a:t>
            </a:r>
            <a:r>
              <a:rPr lang="es-ES" sz="4400" dirty="0" err="1" smtClean="0"/>
              <a:t>compose</a:t>
            </a:r>
            <a:r>
              <a:rPr lang="es-ES" sz="4400" dirty="0"/>
              <a:t>:</a:t>
            </a:r>
            <a:r>
              <a:rPr lang="es-ES" sz="4400" dirty="0" smtClean="0"/>
              <a:t> Nueva forma de Interfaz en Android</a:t>
            </a:r>
            <a:r>
              <a:rPr lang="es-ES" dirty="0" smtClean="0"/>
              <a:t/>
            </a:r>
            <a:br>
              <a:rPr lang="es-ES" dirty="0" smtClean="0"/>
            </a:b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47" y="2743200"/>
            <a:ext cx="6170101" cy="284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4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</a:t>
            </a:r>
            <a:r>
              <a:rPr lang="es-ES" dirty="0" smtClean="0"/>
              <a:t>é es </a:t>
            </a:r>
            <a:r>
              <a:rPr lang="es-ES" dirty="0" err="1" smtClean="0"/>
              <a:t>Jetpack</a:t>
            </a:r>
            <a:r>
              <a:rPr lang="es-ES" dirty="0" smtClean="0"/>
              <a:t> </a:t>
            </a:r>
            <a:r>
              <a:rPr lang="es-ES" dirty="0" err="1" smtClean="0"/>
              <a:t>compose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 err="1"/>
              <a:t>Jetpack</a:t>
            </a:r>
            <a:r>
              <a:rPr lang="es-ES" sz="2400" dirty="0"/>
              <a:t> </a:t>
            </a:r>
            <a:r>
              <a:rPr lang="es-ES" sz="2400" dirty="0" err="1"/>
              <a:t>Compose</a:t>
            </a:r>
            <a:r>
              <a:rPr lang="es-ES" sz="2400" dirty="0"/>
              <a:t> es un moderno conjunto de herramientas para crear interfaces de usuario (UI) en </a:t>
            </a:r>
            <a:r>
              <a:rPr lang="es-ES" sz="2400" dirty="0" smtClean="0"/>
              <a:t>Android.</a:t>
            </a:r>
          </a:p>
          <a:p>
            <a:r>
              <a:rPr lang="es-ES" sz="2400" dirty="0" smtClean="0"/>
              <a:t>Es </a:t>
            </a:r>
            <a:r>
              <a:rPr lang="es-ES" sz="2400" dirty="0"/>
              <a:t>una biblioteca de UI declarativa que permite a los desarrolladores describir las interfaces como funciones que reaccionan automáticamente a los cambios en los datos</a:t>
            </a:r>
            <a:r>
              <a:rPr lang="es-ES" sz="2400" dirty="0" smtClean="0"/>
              <a:t>.</a:t>
            </a:r>
          </a:p>
          <a:p>
            <a:r>
              <a:rPr lang="es-ES" sz="2400" dirty="0" smtClean="0"/>
              <a:t>Adiós a las vistas mediante XML. Con </a:t>
            </a:r>
            <a:r>
              <a:rPr lang="es-ES" sz="2400" dirty="0" err="1" smtClean="0"/>
              <a:t>Compose</a:t>
            </a:r>
            <a:r>
              <a:rPr lang="es-ES" sz="2400" dirty="0" smtClean="0"/>
              <a:t> todo es en </a:t>
            </a:r>
            <a:r>
              <a:rPr lang="es-ES" sz="2400" b="1" dirty="0" err="1" smtClean="0"/>
              <a:t>Kotlin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2035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Evolución de la Librería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51579" y="1996068"/>
            <a:ext cx="9603275" cy="3470277"/>
          </a:xfrm>
        </p:spPr>
        <p:txBody>
          <a:bodyPr>
            <a:normAutofit fontScale="85000" lnSpcReduction="20000"/>
          </a:bodyPr>
          <a:lstStyle/>
          <a:p>
            <a:r>
              <a:rPr lang="es-ES" sz="2400" dirty="0" smtClean="0"/>
              <a:t>En 2019 se anunció por primera vez como un nuevo enfoque para construir interfaces totalmente diferente al basado en XML.</a:t>
            </a:r>
          </a:p>
          <a:p>
            <a:r>
              <a:rPr lang="es-ES" sz="2400" dirty="0" smtClean="0"/>
              <a:t>Al poco tiempo de este anuncio se lanzó la versión beta de </a:t>
            </a:r>
            <a:r>
              <a:rPr lang="es-ES" sz="2400" dirty="0" err="1" smtClean="0"/>
              <a:t>Jetpack</a:t>
            </a:r>
            <a:r>
              <a:rPr lang="es-ES" sz="2400" dirty="0" smtClean="0"/>
              <a:t> </a:t>
            </a:r>
            <a:r>
              <a:rPr lang="es-ES" sz="2400" dirty="0" err="1" smtClean="0"/>
              <a:t>Compose</a:t>
            </a:r>
            <a:r>
              <a:rPr lang="es-ES" sz="2400" dirty="0" smtClean="0"/>
              <a:t> y con los </a:t>
            </a:r>
            <a:r>
              <a:rPr lang="es-ES" sz="2400" dirty="0" err="1" smtClean="0"/>
              <a:t>feedbacks</a:t>
            </a:r>
            <a:r>
              <a:rPr lang="es-ES" sz="2400" dirty="0" smtClean="0"/>
              <a:t> de los desarrolladores se mejoró la herramienta.</a:t>
            </a:r>
          </a:p>
          <a:p>
            <a:r>
              <a:rPr lang="es-ES" sz="2400" dirty="0"/>
              <a:t>En julio de 2021, </a:t>
            </a:r>
            <a:r>
              <a:rPr lang="es-ES" sz="2400" dirty="0" err="1"/>
              <a:t>Jetpack</a:t>
            </a:r>
            <a:r>
              <a:rPr lang="es-ES" sz="2400" dirty="0"/>
              <a:t> </a:t>
            </a:r>
            <a:r>
              <a:rPr lang="es-ES" sz="2400" dirty="0" err="1"/>
              <a:t>Compose</a:t>
            </a:r>
            <a:r>
              <a:rPr lang="es-ES" sz="2400" dirty="0"/>
              <a:t> alcanzó su versión estable 1.0, marcando el comienzo de una nueva era en el desarrollo de aplicaciones de Android</a:t>
            </a:r>
            <a:r>
              <a:rPr lang="es-ES" sz="2400" dirty="0" smtClean="0"/>
              <a:t>.</a:t>
            </a:r>
          </a:p>
          <a:p>
            <a:r>
              <a:rPr lang="es-ES" sz="2400" dirty="0"/>
              <a:t>En febrero de 2023, se lanzó </a:t>
            </a:r>
            <a:r>
              <a:rPr lang="es-ES" sz="2400" dirty="0" err="1"/>
              <a:t>Jetpack</a:t>
            </a:r>
            <a:r>
              <a:rPr lang="es-ES" sz="2400" dirty="0"/>
              <a:t> </a:t>
            </a:r>
            <a:r>
              <a:rPr lang="es-ES" sz="2400" dirty="0" err="1"/>
              <a:t>Compose</a:t>
            </a:r>
            <a:r>
              <a:rPr lang="es-ES" sz="2400" dirty="0"/>
              <a:t> 2.0. Esta versión se caracteriza no solo por un rendimiento mejorado y una funcionalidad ampliada, sino también por el soporte para el desarrollo multiplataforma.</a:t>
            </a: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401184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Interfaces de usuario Imperativas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542" y="1958695"/>
            <a:ext cx="6119712" cy="4128801"/>
          </a:xfrm>
        </p:spPr>
      </p:pic>
    </p:spTree>
    <p:extLst>
      <p:ext uri="{BB962C8B-B14F-4D97-AF65-F5344CB8AC3E}">
        <p14:creationId xmlns:p14="http://schemas.microsoft.com/office/powerpoint/2010/main" val="64673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Interfaces de usuario Imperativas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542" y="1958695"/>
            <a:ext cx="6119712" cy="4128801"/>
          </a:xfrm>
        </p:spPr>
      </p:pic>
      <p:sp>
        <p:nvSpPr>
          <p:cNvPr id="4" name="Rectángulo 3"/>
          <p:cNvSpPr/>
          <p:nvPr/>
        </p:nvSpPr>
        <p:spPr>
          <a:xfrm>
            <a:off x="2732049" y="1958695"/>
            <a:ext cx="4939996" cy="1397822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/>
          <p:cNvCxnSpPr>
            <a:stCxn id="7" idx="2"/>
          </p:cNvCxnSpPr>
          <p:nvPr/>
        </p:nvCxnSpPr>
        <p:spPr>
          <a:xfrm flipH="1">
            <a:off x="7672045" y="1853754"/>
            <a:ext cx="724828" cy="683149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7593985" y="1484422"/>
            <a:ext cx="160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UI </a:t>
            </a:r>
            <a:r>
              <a:rPr lang="en-US" dirty="0" err="1" smtClean="0">
                <a:solidFill>
                  <a:srgbClr val="002060"/>
                </a:solidFill>
              </a:rPr>
              <a:t>en</a:t>
            </a:r>
            <a:r>
              <a:rPr lang="en-US" dirty="0" smtClean="0">
                <a:solidFill>
                  <a:srgbClr val="002060"/>
                </a:solidFill>
              </a:rPr>
              <a:t> XML</a:t>
            </a:r>
          </a:p>
        </p:txBody>
      </p:sp>
    </p:spTree>
    <p:extLst>
      <p:ext uri="{BB962C8B-B14F-4D97-AF65-F5344CB8AC3E}">
        <p14:creationId xmlns:p14="http://schemas.microsoft.com/office/powerpoint/2010/main" val="326415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91102" y="463839"/>
            <a:ext cx="8534400" cy="1507067"/>
          </a:xfrm>
        </p:spPr>
        <p:txBody>
          <a:bodyPr/>
          <a:lstStyle/>
          <a:p>
            <a:r>
              <a:rPr lang="es-ES" dirty="0" smtClean="0"/>
              <a:t>Tarea Clase Anterior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266" y="1970905"/>
            <a:ext cx="7450319" cy="4045911"/>
          </a:xfrm>
        </p:spPr>
      </p:pic>
      <p:sp>
        <p:nvSpPr>
          <p:cNvPr id="5" name="Rectángulo 4"/>
          <p:cNvSpPr/>
          <p:nvPr/>
        </p:nvSpPr>
        <p:spPr>
          <a:xfrm>
            <a:off x="2618154" y="1970905"/>
            <a:ext cx="3565467" cy="311187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/>
          <p:cNvCxnSpPr/>
          <p:nvPr/>
        </p:nvCxnSpPr>
        <p:spPr>
          <a:xfrm flipH="1">
            <a:off x="6355040" y="1409705"/>
            <a:ext cx="765697" cy="696444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6854757" y="1013573"/>
            <a:ext cx="2835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002060"/>
                </a:solidFill>
              </a:rPr>
              <a:t>Variable que maneja el botón flotante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894692" y="5134131"/>
            <a:ext cx="4568013" cy="328298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ector recto de flecha 8"/>
          <p:cNvCxnSpPr/>
          <p:nvPr/>
        </p:nvCxnSpPr>
        <p:spPr>
          <a:xfrm flipH="1">
            <a:off x="6853127" y="1891742"/>
            <a:ext cx="1108845" cy="3096455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4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Interfaces de usuario Imperativas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542" y="1958695"/>
            <a:ext cx="6119712" cy="4128801"/>
          </a:xfrm>
        </p:spPr>
      </p:pic>
      <p:sp>
        <p:nvSpPr>
          <p:cNvPr id="4" name="Rectángulo 3"/>
          <p:cNvSpPr/>
          <p:nvPr/>
        </p:nvSpPr>
        <p:spPr>
          <a:xfrm>
            <a:off x="2865863" y="3412273"/>
            <a:ext cx="5486400" cy="2675223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/>
          <p:cNvCxnSpPr/>
          <p:nvPr/>
        </p:nvCxnSpPr>
        <p:spPr>
          <a:xfrm flipH="1">
            <a:off x="8118088" y="2939373"/>
            <a:ext cx="602167" cy="472900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8552984" y="2511266"/>
            <a:ext cx="2687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El </a:t>
            </a:r>
            <a:r>
              <a:rPr lang="en-US" dirty="0" err="1" smtClean="0">
                <a:solidFill>
                  <a:srgbClr val="002060"/>
                </a:solidFill>
              </a:rPr>
              <a:t>manejo</a:t>
            </a:r>
            <a:r>
              <a:rPr lang="en-US" dirty="0" smtClean="0">
                <a:solidFill>
                  <a:srgbClr val="002060"/>
                </a:solidFill>
              </a:rPr>
              <a:t> de la </a:t>
            </a:r>
            <a:r>
              <a:rPr lang="en-US" dirty="0" err="1" smtClean="0">
                <a:solidFill>
                  <a:srgbClr val="002060"/>
                </a:solidFill>
              </a:rPr>
              <a:t>interfaz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ocurre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en</a:t>
            </a:r>
            <a:r>
              <a:rPr lang="en-US" dirty="0" smtClean="0">
                <a:solidFill>
                  <a:srgbClr val="002060"/>
                </a:solidFill>
              </a:rPr>
              <a:t> Java</a:t>
            </a:r>
          </a:p>
        </p:txBody>
      </p:sp>
    </p:spTree>
    <p:extLst>
      <p:ext uri="{BB962C8B-B14F-4D97-AF65-F5344CB8AC3E}">
        <p14:creationId xmlns:p14="http://schemas.microsoft.com/office/powerpoint/2010/main" val="68548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Interfaces de usuario declarativas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05" y="2095717"/>
            <a:ext cx="6846427" cy="2699308"/>
          </a:xfrm>
        </p:spPr>
      </p:pic>
    </p:spTree>
    <p:extLst>
      <p:ext uri="{BB962C8B-B14F-4D97-AF65-F5344CB8AC3E}">
        <p14:creationId xmlns:p14="http://schemas.microsoft.com/office/powerpoint/2010/main" val="289872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Ejemplos</a:t>
            </a:r>
            <a:r>
              <a:rPr lang="en-US" dirty="0" smtClean="0"/>
              <a:t> </a:t>
            </a:r>
            <a:r>
              <a:rPr lang="en-US" dirty="0" err="1" smtClean="0"/>
              <a:t>basicos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148612"/>
            <a:ext cx="9603275" cy="3491332"/>
          </a:xfrm>
        </p:spPr>
      </p:pic>
    </p:spTree>
    <p:extLst>
      <p:ext uri="{BB962C8B-B14F-4D97-AF65-F5344CB8AC3E}">
        <p14:creationId xmlns:p14="http://schemas.microsoft.com/office/powerpoint/2010/main" val="112697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Ejemplos</a:t>
            </a:r>
            <a:r>
              <a:rPr lang="en-US" dirty="0" smtClean="0"/>
              <a:t> </a:t>
            </a:r>
            <a:r>
              <a:rPr lang="en-US" dirty="0" err="1" smtClean="0"/>
              <a:t>basicos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148612"/>
            <a:ext cx="9603275" cy="3491332"/>
          </a:xfrm>
        </p:spPr>
      </p:pic>
      <p:sp>
        <p:nvSpPr>
          <p:cNvPr id="5" name="Rectángulo 4"/>
          <p:cNvSpPr/>
          <p:nvPr/>
        </p:nvSpPr>
        <p:spPr>
          <a:xfrm>
            <a:off x="1616927" y="2274849"/>
            <a:ext cx="4137102" cy="557562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/>
          <p:cNvCxnSpPr/>
          <p:nvPr/>
        </p:nvCxnSpPr>
        <p:spPr>
          <a:xfrm flipH="1">
            <a:off x="5754029" y="1801949"/>
            <a:ext cx="602167" cy="472900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6253216" y="940578"/>
            <a:ext cx="2026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Indica</a:t>
            </a:r>
            <a:r>
              <a:rPr lang="en-US" dirty="0" smtClean="0">
                <a:solidFill>
                  <a:srgbClr val="002060"/>
                </a:solidFill>
              </a:rPr>
              <a:t> que se </a:t>
            </a:r>
            <a:r>
              <a:rPr lang="en-US" dirty="0" err="1" smtClean="0">
                <a:solidFill>
                  <a:srgbClr val="002060"/>
                </a:solidFill>
              </a:rPr>
              <a:t>va</a:t>
            </a:r>
            <a:r>
              <a:rPr lang="en-US" dirty="0" smtClean="0">
                <a:solidFill>
                  <a:srgbClr val="002060"/>
                </a:solidFill>
              </a:rPr>
              <a:t> a </a:t>
            </a:r>
            <a:r>
              <a:rPr lang="en-US" dirty="0" err="1" smtClean="0">
                <a:solidFill>
                  <a:srgbClr val="002060"/>
                </a:solidFill>
              </a:rPr>
              <a:t>previsualizar</a:t>
            </a:r>
            <a:r>
              <a:rPr lang="en-US" dirty="0" smtClean="0">
                <a:solidFill>
                  <a:srgbClr val="002060"/>
                </a:solidFill>
              </a:rPr>
              <a:t> el </a:t>
            </a:r>
            <a:r>
              <a:rPr lang="en-US" dirty="0" err="1" smtClean="0">
                <a:solidFill>
                  <a:srgbClr val="002060"/>
                </a:solidFill>
              </a:rPr>
              <a:t>diseño</a:t>
            </a:r>
            <a:endParaRPr lang="en-US" dirty="0" smtClean="0">
              <a:solidFill>
                <a:srgbClr val="002060"/>
              </a:solidFill>
            </a:endParaRPr>
          </a:p>
        </p:txBody>
      </p:sp>
      <p:cxnSp>
        <p:nvCxnSpPr>
          <p:cNvPr id="10" name="Conector recto de flecha 9"/>
          <p:cNvCxnSpPr>
            <a:stCxn id="7" idx="2"/>
          </p:cNvCxnSpPr>
          <p:nvPr/>
        </p:nvCxnSpPr>
        <p:spPr>
          <a:xfrm>
            <a:off x="7266470" y="1863908"/>
            <a:ext cx="1632203" cy="1715633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5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Ejemplos</a:t>
            </a:r>
            <a:r>
              <a:rPr lang="en-US" dirty="0" smtClean="0"/>
              <a:t> </a:t>
            </a:r>
            <a:r>
              <a:rPr lang="en-US" dirty="0" err="1" smtClean="0"/>
              <a:t>basicos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109785"/>
            <a:ext cx="9641345" cy="3053229"/>
          </a:xfrm>
        </p:spPr>
      </p:pic>
    </p:spTree>
    <p:extLst>
      <p:ext uri="{BB962C8B-B14F-4D97-AF65-F5344CB8AC3E}">
        <p14:creationId xmlns:p14="http://schemas.microsoft.com/office/powerpoint/2010/main" val="310312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9636" y="2834041"/>
            <a:ext cx="9603275" cy="1049235"/>
          </a:xfrm>
        </p:spPr>
        <p:txBody>
          <a:bodyPr/>
          <a:lstStyle/>
          <a:p>
            <a:r>
              <a:rPr lang="es-ES" dirty="0"/>
              <a:t>Ejemplo 1: Mostrar las veces que se toca un botón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6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1: </a:t>
            </a:r>
            <a:r>
              <a:rPr lang="en-US" dirty="0" err="1" smtClean="0"/>
              <a:t>Diseño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473" y="2004847"/>
            <a:ext cx="8926127" cy="406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0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1: </a:t>
            </a:r>
            <a:r>
              <a:rPr lang="en-US" dirty="0" err="1" smtClean="0"/>
              <a:t>Diseño</a:t>
            </a:r>
            <a:r>
              <a:rPr lang="en-US" dirty="0" smtClean="0"/>
              <a:t> y </a:t>
            </a:r>
            <a:r>
              <a:rPr lang="en-US" dirty="0" err="1" smtClean="0"/>
              <a:t>funcionalidad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68141"/>
            <a:ext cx="9052870" cy="4107717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946400" y="2715125"/>
            <a:ext cx="3602891" cy="301613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5610162" y="1904977"/>
            <a:ext cx="806269" cy="695761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6253216" y="1258646"/>
            <a:ext cx="403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Indica</a:t>
            </a:r>
            <a:r>
              <a:rPr lang="en-US" dirty="0" smtClean="0">
                <a:solidFill>
                  <a:srgbClr val="002060"/>
                </a:solidFill>
              </a:rPr>
              <a:t> que la variable no se </a:t>
            </a:r>
            <a:r>
              <a:rPr lang="en-US" dirty="0" err="1" smtClean="0">
                <a:solidFill>
                  <a:srgbClr val="002060"/>
                </a:solidFill>
              </a:rPr>
              <a:t>va</a:t>
            </a:r>
            <a:r>
              <a:rPr lang="en-US" dirty="0" smtClean="0">
                <a:solidFill>
                  <a:srgbClr val="002060"/>
                </a:solidFill>
              </a:rPr>
              <a:t> a </a:t>
            </a:r>
            <a:r>
              <a:rPr lang="en-US" dirty="0" err="1" smtClean="0">
                <a:solidFill>
                  <a:srgbClr val="002060"/>
                </a:solidFill>
              </a:rPr>
              <a:t>modificar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cada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vez</a:t>
            </a:r>
            <a:r>
              <a:rPr lang="en-US" dirty="0" smtClean="0">
                <a:solidFill>
                  <a:srgbClr val="002060"/>
                </a:solidFill>
              </a:rPr>
              <a:t> que se </a:t>
            </a:r>
            <a:r>
              <a:rPr lang="en-US" dirty="0" err="1" smtClean="0">
                <a:solidFill>
                  <a:srgbClr val="002060"/>
                </a:solidFill>
              </a:rPr>
              <a:t>recompone</a:t>
            </a:r>
            <a:r>
              <a:rPr lang="en-US" dirty="0" smtClean="0">
                <a:solidFill>
                  <a:srgbClr val="002060"/>
                </a:solidFill>
              </a:rPr>
              <a:t> la vista</a:t>
            </a:r>
          </a:p>
        </p:txBody>
      </p:sp>
    </p:spTree>
    <p:extLst>
      <p:ext uri="{BB962C8B-B14F-4D97-AF65-F5344CB8AC3E}">
        <p14:creationId xmlns:p14="http://schemas.microsoft.com/office/powerpoint/2010/main" val="228437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1: </a:t>
            </a:r>
            <a:r>
              <a:rPr lang="en-US" dirty="0" err="1" smtClean="0"/>
              <a:t>Diseño</a:t>
            </a:r>
            <a:r>
              <a:rPr lang="en-US" dirty="0" smtClean="0"/>
              <a:t> y </a:t>
            </a:r>
            <a:r>
              <a:rPr lang="en-US" dirty="0" err="1" smtClean="0"/>
              <a:t>funcionalidad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68141"/>
            <a:ext cx="9052870" cy="4107717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985846" y="4251569"/>
            <a:ext cx="1047262" cy="337750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4915879" y="1698468"/>
            <a:ext cx="1000367" cy="2521519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5319011" y="1329136"/>
            <a:ext cx="403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…a </a:t>
            </a:r>
            <a:r>
              <a:rPr lang="en-US" dirty="0" err="1" smtClean="0">
                <a:solidFill>
                  <a:srgbClr val="002060"/>
                </a:solidFill>
              </a:rPr>
              <a:t>menos</a:t>
            </a:r>
            <a:r>
              <a:rPr lang="en-US" dirty="0" smtClean="0">
                <a:solidFill>
                  <a:srgbClr val="002060"/>
                </a:solidFill>
              </a:rPr>
              <a:t> que se </a:t>
            </a:r>
            <a:r>
              <a:rPr lang="en-US" dirty="0" err="1" smtClean="0">
                <a:solidFill>
                  <a:srgbClr val="002060"/>
                </a:solidFill>
              </a:rPr>
              <a:t>modifique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en</a:t>
            </a:r>
            <a:r>
              <a:rPr lang="en-US" dirty="0" smtClean="0">
                <a:solidFill>
                  <a:srgbClr val="002060"/>
                </a:solidFill>
              </a:rPr>
              <a:t> el c</a:t>
            </a:r>
            <a:r>
              <a:rPr lang="es-ES" dirty="0" err="1" smtClean="0">
                <a:solidFill>
                  <a:srgbClr val="002060"/>
                </a:solidFill>
              </a:rPr>
              <a:t>ódigo</a:t>
            </a:r>
            <a:endParaRPr lang="en-US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1: </a:t>
            </a:r>
            <a:r>
              <a:rPr lang="en-US" dirty="0" err="1" smtClean="0"/>
              <a:t>Diseño</a:t>
            </a:r>
            <a:r>
              <a:rPr lang="en-US" dirty="0" smtClean="0"/>
              <a:t> y </a:t>
            </a:r>
            <a:r>
              <a:rPr lang="en-US" dirty="0" err="1" smtClean="0"/>
              <a:t>funcionalidad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68141"/>
            <a:ext cx="9052870" cy="4107717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556000" y="4970584"/>
            <a:ext cx="2665046" cy="39076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5319012" y="1968141"/>
            <a:ext cx="1073973" cy="288805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5319011" y="1329136"/>
            <a:ext cx="403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002060"/>
                </a:solidFill>
              </a:rPr>
              <a:t>Aquí se muestra el valor</a:t>
            </a:r>
            <a:endParaRPr lang="en-US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69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91102" y="463839"/>
            <a:ext cx="8534400" cy="1507067"/>
          </a:xfrm>
        </p:spPr>
        <p:txBody>
          <a:bodyPr/>
          <a:lstStyle/>
          <a:p>
            <a:r>
              <a:rPr lang="es-ES" dirty="0" smtClean="0"/>
              <a:t>Tarea Clase Anterior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266" y="1970905"/>
            <a:ext cx="7450319" cy="4045911"/>
          </a:xfrm>
        </p:spPr>
      </p:pic>
      <p:sp>
        <p:nvSpPr>
          <p:cNvPr id="5" name="Rectángulo 4"/>
          <p:cNvSpPr/>
          <p:nvPr/>
        </p:nvSpPr>
        <p:spPr>
          <a:xfrm>
            <a:off x="2655469" y="2299151"/>
            <a:ext cx="3332767" cy="27048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/>
          <p:cNvCxnSpPr/>
          <p:nvPr/>
        </p:nvCxnSpPr>
        <p:spPr>
          <a:xfrm flipH="1">
            <a:off x="6159654" y="1737951"/>
            <a:ext cx="765697" cy="696444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6828810" y="974609"/>
            <a:ext cx="2650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002060"/>
                </a:solidFill>
              </a:rPr>
              <a:t>Variables que manejas los nombres de las unidades de medida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997438" y="5462376"/>
            <a:ext cx="4269882" cy="55443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ector recto de flecha 8"/>
          <p:cNvCxnSpPr/>
          <p:nvPr/>
        </p:nvCxnSpPr>
        <p:spPr>
          <a:xfrm flipH="1">
            <a:off x="6657741" y="2219988"/>
            <a:ext cx="1108845" cy="3096455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99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1: </a:t>
            </a:r>
            <a:r>
              <a:rPr lang="en-US" dirty="0" err="1" smtClean="0"/>
              <a:t>salida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648" y="1993392"/>
            <a:ext cx="8646160" cy="389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0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9636" y="2834041"/>
            <a:ext cx="9603275" cy="1049235"/>
          </a:xfrm>
        </p:spPr>
        <p:txBody>
          <a:bodyPr/>
          <a:lstStyle/>
          <a:p>
            <a:r>
              <a:rPr lang="es-ES" dirty="0"/>
              <a:t>Ejemplo </a:t>
            </a:r>
            <a:r>
              <a:rPr lang="es-ES" dirty="0" smtClean="0"/>
              <a:t>2: </a:t>
            </a:r>
            <a:r>
              <a:rPr lang="es-ES" dirty="0"/>
              <a:t>Convertir grados </a:t>
            </a:r>
            <a:r>
              <a:rPr lang="es-ES" dirty="0" err="1"/>
              <a:t>Celcius</a:t>
            </a:r>
            <a:r>
              <a:rPr lang="es-ES" dirty="0"/>
              <a:t> a grados Fahrenheit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2: </a:t>
            </a:r>
            <a:r>
              <a:rPr lang="en-US" dirty="0" err="1" smtClean="0"/>
              <a:t>Diseño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8" y="2008964"/>
            <a:ext cx="8713724" cy="381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4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2: </a:t>
            </a:r>
            <a:r>
              <a:rPr lang="en-US" dirty="0" err="1" smtClean="0"/>
              <a:t>Diseño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8" y="2008964"/>
            <a:ext cx="8713724" cy="381661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449576" y="3021400"/>
            <a:ext cx="2665046" cy="39076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ector recto de flecha 4"/>
          <p:cNvCxnSpPr/>
          <p:nvPr/>
        </p:nvCxnSpPr>
        <p:spPr>
          <a:xfrm flipH="1">
            <a:off x="5114622" y="1698468"/>
            <a:ext cx="904178" cy="1322932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5309867" y="1248075"/>
            <a:ext cx="403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002060"/>
                </a:solidFill>
              </a:rPr>
              <a:t>Se define esta función para el </a:t>
            </a:r>
            <a:r>
              <a:rPr lang="es-ES" dirty="0" err="1" smtClean="0">
                <a:solidFill>
                  <a:srgbClr val="002060"/>
                </a:solidFill>
              </a:rPr>
              <a:t>dise</a:t>
            </a:r>
            <a:r>
              <a:rPr lang="es-MX" dirty="0" err="1" smtClean="0">
                <a:solidFill>
                  <a:srgbClr val="002060"/>
                </a:solidFill>
              </a:rPr>
              <a:t>ño</a:t>
            </a:r>
            <a:r>
              <a:rPr lang="es-MX" dirty="0" smtClean="0">
                <a:solidFill>
                  <a:srgbClr val="002060"/>
                </a:solidFill>
              </a:rPr>
              <a:t> de la entrada de los grados</a:t>
            </a:r>
            <a:endParaRPr lang="en-US" dirty="0" smtClean="0">
              <a:solidFill>
                <a:srgbClr val="002060"/>
              </a:solidFill>
            </a:endParaRPr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6693408" y="1894406"/>
            <a:ext cx="1746504" cy="21563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8092440" y="4091444"/>
            <a:ext cx="1536270" cy="424101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2: </a:t>
            </a:r>
            <a:r>
              <a:rPr lang="en-US" dirty="0" err="1" smtClean="0"/>
              <a:t>Diseño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09" y="1853754"/>
            <a:ext cx="8137284" cy="429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2: </a:t>
            </a:r>
            <a:r>
              <a:rPr lang="en-US" dirty="0" err="1" smtClean="0"/>
              <a:t>Diseño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09" y="1853754"/>
            <a:ext cx="8137284" cy="4299970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>
            <a:off x="5568696" y="4003739"/>
            <a:ext cx="2057400" cy="592363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7772400" y="4384052"/>
            <a:ext cx="1536270" cy="424101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6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2: </a:t>
            </a:r>
            <a:r>
              <a:rPr lang="en-US" dirty="0" err="1" smtClean="0"/>
              <a:t>Diseño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09" y="1853754"/>
            <a:ext cx="8137284" cy="4299970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 flipV="1">
            <a:off x="6922192" y="4596102"/>
            <a:ext cx="785343" cy="28927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7918704" y="4443984"/>
            <a:ext cx="1024128" cy="36416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ángulo 7"/>
          <p:cNvSpPr/>
          <p:nvPr/>
        </p:nvSpPr>
        <p:spPr>
          <a:xfrm>
            <a:off x="2447544" y="3611880"/>
            <a:ext cx="4346448" cy="2313432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5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2: </a:t>
            </a:r>
            <a:r>
              <a:rPr lang="en-US" dirty="0" err="1" smtClean="0"/>
              <a:t>Diseño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09" y="1853754"/>
            <a:ext cx="8137284" cy="4299970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 flipH="1">
            <a:off x="6914578" y="4003739"/>
            <a:ext cx="447899" cy="804414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7927848" y="4443984"/>
            <a:ext cx="1014984" cy="36416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ángulo 6"/>
          <p:cNvSpPr/>
          <p:nvPr/>
        </p:nvSpPr>
        <p:spPr>
          <a:xfrm>
            <a:off x="2813304" y="4353572"/>
            <a:ext cx="3971544" cy="1291765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/>
          <p:cNvSpPr txBox="1"/>
          <p:nvPr/>
        </p:nvSpPr>
        <p:spPr>
          <a:xfrm>
            <a:off x="6784848" y="3505789"/>
            <a:ext cx="403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002060"/>
                </a:solidFill>
              </a:rPr>
              <a:t>Aquí se maneja la apariencia del </a:t>
            </a:r>
            <a:r>
              <a:rPr lang="es-ES" dirty="0" err="1" smtClean="0">
                <a:solidFill>
                  <a:srgbClr val="002060"/>
                </a:solidFill>
              </a:rPr>
              <a:t>TextField</a:t>
            </a:r>
            <a:r>
              <a:rPr lang="es-ES" dirty="0" smtClean="0">
                <a:solidFill>
                  <a:srgbClr val="002060"/>
                </a:solidFill>
              </a:rPr>
              <a:t> </a:t>
            </a:r>
            <a:endParaRPr lang="en-US" dirty="0" smtClean="0">
              <a:solidFill>
                <a:srgbClr val="002060"/>
              </a:solidFill>
            </a:endParaRPr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7854696" y="3875121"/>
            <a:ext cx="329184" cy="478451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77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2: </a:t>
            </a:r>
            <a:r>
              <a:rPr lang="en-US" dirty="0" err="1" smtClean="0"/>
              <a:t>Diseño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09" y="1853754"/>
            <a:ext cx="8137284" cy="4299970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 flipH="1">
            <a:off x="6253216" y="3875121"/>
            <a:ext cx="472216" cy="478451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2144463" y="2268694"/>
            <a:ext cx="2411906" cy="255675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ángulo 6"/>
          <p:cNvSpPr/>
          <p:nvPr/>
        </p:nvSpPr>
        <p:spPr>
          <a:xfrm>
            <a:off x="2732231" y="4071815"/>
            <a:ext cx="3395031" cy="281758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/>
          <p:cNvSpPr txBox="1"/>
          <p:nvPr/>
        </p:nvSpPr>
        <p:spPr>
          <a:xfrm>
            <a:off x="6622752" y="3191016"/>
            <a:ext cx="3832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002060"/>
                </a:solidFill>
              </a:rPr>
              <a:t>Aquí se pasa el nombre de la función lambda que va a realizar la acción cuando se modifique el texto</a:t>
            </a:r>
            <a:endParaRPr lang="en-US" dirty="0" smtClean="0">
              <a:solidFill>
                <a:srgbClr val="002060"/>
              </a:solidFill>
            </a:endParaRPr>
          </a:p>
        </p:txBody>
      </p:sp>
      <p:cxnSp>
        <p:nvCxnSpPr>
          <p:cNvPr id="10" name="Conector recto de flecha 9"/>
          <p:cNvCxnSpPr/>
          <p:nvPr/>
        </p:nvCxnSpPr>
        <p:spPr>
          <a:xfrm flipH="1" flipV="1">
            <a:off x="4556369" y="2414752"/>
            <a:ext cx="2169063" cy="982380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09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2: </a:t>
            </a:r>
            <a:r>
              <a:rPr lang="en-US" dirty="0" err="1" smtClean="0"/>
              <a:t>Diseño</a:t>
            </a:r>
            <a:r>
              <a:rPr lang="en-US" dirty="0" smtClean="0"/>
              <a:t>  y </a:t>
            </a:r>
            <a:r>
              <a:rPr lang="en-US" dirty="0" err="1" smtClean="0"/>
              <a:t>funcionalidad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558" y="1959379"/>
            <a:ext cx="8099071" cy="40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2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91102" y="463839"/>
            <a:ext cx="8534400" cy="1507067"/>
          </a:xfrm>
        </p:spPr>
        <p:txBody>
          <a:bodyPr/>
          <a:lstStyle/>
          <a:p>
            <a:r>
              <a:rPr lang="es-ES" dirty="0" smtClean="0"/>
              <a:t>Tarea Clase Anterior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266" y="1970905"/>
            <a:ext cx="7450319" cy="4045911"/>
          </a:xfrm>
        </p:spPr>
      </p:pic>
      <p:sp>
        <p:nvSpPr>
          <p:cNvPr id="5" name="Rectángulo 4"/>
          <p:cNvSpPr/>
          <p:nvPr/>
        </p:nvSpPr>
        <p:spPr>
          <a:xfrm>
            <a:off x="2536603" y="2555447"/>
            <a:ext cx="3612469" cy="25019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/>
          <p:cNvCxnSpPr/>
          <p:nvPr/>
        </p:nvCxnSpPr>
        <p:spPr>
          <a:xfrm flipH="1">
            <a:off x="6236173" y="1750699"/>
            <a:ext cx="765697" cy="696444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6700391" y="924699"/>
            <a:ext cx="3292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002060"/>
                </a:solidFill>
              </a:rPr>
              <a:t>Variable </a:t>
            </a:r>
            <a:r>
              <a:rPr lang="es-ES" dirty="0" smtClean="0">
                <a:solidFill>
                  <a:srgbClr val="002060"/>
                </a:solidFill>
              </a:rPr>
              <a:t>booleana que nos indica si la conversión de F a C o viceversa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33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2: </a:t>
            </a:r>
            <a:r>
              <a:rPr lang="en-US" dirty="0" err="1" smtClean="0"/>
              <a:t>Diseño</a:t>
            </a:r>
            <a:r>
              <a:rPr lang="en-US" dirty="0" smtClean="0"/>
              <a:t>  y </a:t>
            </a:r>
            <a:r>
              <a:rPr lang="en-US" dirty="0" err="1" smtClean="0"/>
              <a:t>funcionalidad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558" y="1959379"/>
            <a:ext cx="8099071" cy="40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5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2: </a:t>
            </a:r>
            <a:r>
              <a:rPr lang="en-US" dirty="0" err="1" smtClean="0"/>
              <a:t>Diseño</a:t>
            </a:r>
            <a:r>
              <a:rPr lang="en-US" dirty="0" smtClean="0"/>
              <a:t>  y </a:t>
            </a:r>
            <a:r>
              <a:rPr lang="en-US" dirty="0" err="1" smtClean="0"/>
              <a:t>funcionalidad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558" y="1959379"/>
            <a:ext cx="8099071" cy="40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2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2: </a:t>
            </a:r>
            <a:r>
              <a:rPr lang="en-US" dirty="0" err="1" smtClean="0"/>
              <a:t>Diseño</a:t>
            </a:r>
            <a:r>
              <a:rPr lang="en-US" dirty="0" smtClean="0"/>
              <a:t>  y </a:t>
            </a:r>
            <a:r>
              <a:rPr lang="en-US" dirty="0" err="1" smtClean="0"/>
              <a:t>funcionalidad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558" y="1959379"/>
            <a:ext cx="8099071" cy="40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Ejemplo</a:t>
            </a:r>
            <a:r>
              <a:rPr lang="en-US" dirty="0" smtClean="0"/>
              <a:t> mas </a:t>
            </a:r>
            <a:r>
              <a:rPr lang="en-US" dirty="0" err="1" smtClean="0"/>
              <a:t>pr</a:t>
            </a:r>
            <a:r>
              <a:rPr lang="es-ES" dirty="0"/>
              <a:t>á</a:t>
            </a:r>
            <a:r>
              <a:rPr lang="en-US" dirty="0" err="1" smtClean="0"/>
              <a:t>ctico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5322310" y="2277079"/>
            <a:ext cx="45188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rgbClr val="002060"/>
                </a:solidFill>
              </a:rPr>
              <a:t>Calcula</a:t>
            </a:r>
            <a:r>
              <a:rPr lang="en-US" sz="2800" dirty="0" smtClean="0">
                <a:solidFill>
                  <a:srgbClr val="002060"/>
                </a:solidFill>
              </a:rPr>
              <a:t> el </a:t>
            </a:r>
            <a:r>
              <a:rPr lang="en-US" sz="2800" dirty="0" err="1" smtClean="0">
                <a:solidFill>
                  <a:srgbClr val="002060"/>
                </a:solidFill>
              </a:rPr>
              <a:t>monto</a:t>
            </a:r>
            <a:r>
              <a:rPr lang="en-US" sz="2800" dirty="0" smtClean="0">
                <a:solidFill>
                  <a:srgbClr val="002060"/>
                </a:solidFill>
              </a:rPr>
              <a:t> total </a:t>
            </a:r>
            <a:r>
              <a:rPr lang="en-US" sz="2800" dirty="0" err="1" smtClean="0">
                <a:solidFill>
                  <a:srgbClr val="002060"/>
                </a:solidFill>
              </a:rPr>
              <a:t>dadas</a:t>
            </a:r>
            <a:r>
              <a:rPr lang="en-US" sz="2800" dirty="0" smtClean="0">
                <a:solidFill>
                  <a:srgbClr val="002060"/>
                </a:solidFill>
              </a:rPr>
              <a:t> las </a:t>
            </a:r>
            <a:r>
              <a:rPr lang="en-US" sz="2800" dirty="0" err="1" smtClean="0">
                <a:solidFill>
                  <a:srgbClr val="002060"/>
                </a:solidFill>
              </a:rPr>
              <a:t>cantidades</a:t>
            </a:r>
            <a:r>
              <a:rPr lang="en-US" sz="2800" dirty="0" smtClean="0">
                <a:solidFill>
                  <a:srgbClr val="002060"/>
                </a:solidFill>
              </a:rPr>
              <a:t> de </a:t>
            </a:r>
            <a:r>
              <a:rPr lang="en-US" sz="2800" dirty="0" err="1" smtClean="0">
                <a:solidFill>
                  <a:srgbClr val="002060"/>
                </a:solidFill>
              </a:rPr>
              <a:t>cada</a:t>
            </a:r>
            <a:r>
              <a:rPr lang="en-US" sz="2800" dirty="0" smtClean="0">
                <a:solidFill>
                  <a:srgbClr val="002060"/>
                </a:solidFill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</a:rPr>
              <a:t>billete</a:t>
            </a:r>
            <a:endParaRPr lang="en-US" sz="2800" dirty="0" smtClean="0">
              <a:solidFill>
                <a:srgbClr val="00206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06" y="1329136"/>
            <a:ext cx="2423074" cy="470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7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mas </a:t>
            </a:r>
            <a:r>
              <a:rPr lang="en-US" dirty="0" err="1"/>
              <a:t>pr</a:t>
            </a:r>
            <a:r>
              <a:rPr lang="es-ES" dirty="0"/>
              <a:t>á</a:t>
            </a:r>
            <a:r>
              <a:rPr lang="en-US" dirty="0" err="1"/>
              <a:t>ctico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5" y="1853754"/>
            <a:ext cx="7289550" cy="4256243"/>
          </a:xfrm>
        </p:spPr>
      </p:pic>
    </p:spTree>
    <p:extLst>
      <p:ext uri="{BB962C8B-B14F-4D97-AF65-F5344CB8AC3E}">
        <p14:creationId xmlns:p14="http://schemas.microsoft.com/office/powerpoint/2010/main" val="214152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mas </a:t>
            </a:r>
            <a:r>
              <a:rPr lang="en-US" dirty="0" err="1"/>
              <a:t>pr</a:t>
            </a:r>
            <a:r>
              <a:rPr lang="es-ES" dirty="0"/>
              <a:t>á</a:t>
            </a:r>
            <a:r>
              <a:rPr lang="en-US" dirty="0" err="1"/>
              <a:t>ctico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964669"/>
            <a:ext cx="10075689" cy="4045837"/>
          </a:xfrm>
        </p:spPr>
      </p:pic>
    </p:spTree>
    <p:extLst>
      <p:ext uri="{BB962C8B-B14F-4D97-AF65-F5344CB8AC3E}">
        <p14:creationId xmlns:p14="http://schemas.microsoft.com/office/powerpoint/2010/main" val="407019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mas </a:t>
            </a:r>
            <a:r>
              <a:rPr lang="en-US" dirty="0" err="1"/>
              <a:t>pr</a:t>
            </a:r>
            <a:r>
              <a:rPr lang="es-ES" dirty="0"/>
              <a:t>á</a:t>
            </a:r>
            <a:r>
              <a:rPr lang="en-US" dirty="0" err="1"/>
              <a:t>ctico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964669"/>
            <a:ext cx="10075689" cy="4045837"/>
          </a:xfrm>
        </p:spPr>
      </p:pic>
      <p:sp>
        <p:nvSpPr>
          <p:cNvPr id="4" name="Rectángulo 3"/>
          <p:cNvSpPr/>
          <p:nvPr/>
        </p:nvSpPr>
        <p:spPr>
          <a:xfrm>
            <a:off x="2040673" y="3668753"/>
            <a:ext cx="1231631" cy="245325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/>
          <p:cNvCxnSpPr/>
          <p:nvPr/>
        </p:nvCxnSpPr>
        <p:spPr>
          <a:xfrm flipH="1">
            <a:off x="3272306" y="1583473"/>
            <a:ext cx="2980910" cy="2085280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5639897" y="930424"/>
            <a:ext cx="5187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002060"/>
                </a:solidFill>
              </a:rPr>
              <a:t>Este </a:t>
            </a:r>
            <a:r>
              <a:rPr lang="es-ES" dirty="0" err="1" smtClean="0">
                <a:solidFill>
                  <a:srgbClr val="002060"/>
                </a:solidFill>
              </a:rPr>
              <a:t>layout</a:t>
            </a:r>
            <a:r>
              <a:rPr lang="es-ES" dirty="0" smtClean="0">
                <a:solidFill>
                  <a:srgbClr val="002060"/>
                </a:solidFill>
              </a:rPr>
              <a:t> ubica de forma horizontal las vistas que contiene hasta que se termine el espacio y luego continua en la siguiente fila</a:t>
            </a:r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248293" y="2375210"/>
            <a:ext cx="3806561" cy="3356518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ector recto de flecha 10"/>
          <p:cNvCxnSpPr/>
          <p:nvPr/>
        </p:nvCxnSpPr>
        <p:spPr>
          <a:xfrm>
            <a:off x="6405616" y="1735873"/>
            <a:ext cx="931886" cy="1721005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39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mas </a:t>
            </a:r>
            <a:r>
              <a:rPr lang="en-US" dirty="0" err="1"/>
              <a:t>pr</a:t>
            </a:r>
            <a:r>
              <a:rPr lang="es-ES" dirty="0"/>
              <a:t>á</a:t>
            </a:r>
            <a:r>
              <a:rPr lang="en-US" dirty="0" err="1"/>
              <a:t>ctico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964669"/>
            <a:ext cx="10075689" cy="4045837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1964669"/>
            <a:ext cx="10075689" cy="410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1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mas </a:t>
            </a:r>
            <a:r>
              <a:rPr lang="en-US" dirty="0" err="1"/>
              <a:t>pr</a:t>
            </a:r>
            <a:r>
              <a:rPr lang="es-ES" dirty="0"/>
              <a:t>á</a:t>
            </a:r>
            <a:r>
              <a:rPr lang="en-US" dirty="0" err="1"/>
              <a:t>ctico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46383"/>
            <a:ext cx="7555527" cy="3919519"/>
          </a:xfrm>
        </p:spPr>
      </p:pic>
    </p:spTree>
    <p:extLst>
      <p:ext uri="{BB962C8B-B14F-4D97-AF65-F5344CB8AC3E}">
        <p14:creationId xmlns:p14="http://schemas.microsoft.com/office/powerpoint/2010/main" val="254925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mas </a:t>
            </a:r>
            <a:r>
              <a:rPr lang="en-US" dirty="0" err="1"/>
              <a:t>pr</a:t>
            </a:r>
            <a:r>
              <a:rPr lang="es-ES" dirty="0"/>
              <a:t>á</a:t>
            </a:r>
            <a:r>
              <a:rPr lang="en-US" dirty="0" err="1"/>
              <a:t>ctico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964669"/>
            <a:ext cx="10075689" cy="4045837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1964669"/>
            <a:ext cx="10075689" cy="410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6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91102" y="463839"/>
            <a:ext cx="8534400" cy="1507067"/>
          </a:xfrm>
        </p:spPr>
        <p:txBody>
          <a:bodyPr/>
          <a:lstStyle/>
          <a:p>
            <a:r>
              <a:rPr lang="es-ES" dirty="0" smtClean="0"/>
              <a:t>Tarea Clase Anterior</a:t>
            </a:r>
            <a:endParaRPr lang="en-U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346" y="1970906"/>
            <a:ext cx="6638311" cy="4054752"/>
          </a:xfrm>
        </p:spPr>
      </p:pic>
    </p:spTree>
    <p:extLst>
      <p:ext uri="{BB962C8B-B14F-4D97-AF65-F5344CB8AC3E}">
        <p14:creationId xmlns:p14="http://schemas.microsoft.com/office/powerpoint/2010/main" val="189840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mas </a:t>
            </a:r>
            <a:r>
              <a:rPr lang="en-US" dirty="0" err="1"/>
              <a:t>pr</a:t>
            </a:r>
            <a:r>
              <a:rPr lang="es-ES" dirty="0"/>
              <a:t>á</a:t>
            </a:r>
            <a:r>
              <a:rPr lang="en-US" dirty="0" err="1"/>
              <a:t>ctico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46383"/>
            <a:ext cx="7555527" cy="3919519"/>
          </a:xfrm>
        </p:spPr>
      </p:pic>
    </p:spTree>
    <p:extLst>
      <p:ext uri="{BB962C8B-B14F-4D97-AF65-F5344CB8AC3E}">
        <p14:creationId xmlns:p14="http://schemas.microsoft.com/office/powerpoint/2010/main" val="420714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mas </a:t>
            </a:r>
            <a:r>
              <a:rPr lang="en-US" dirty="0" err="1"/>
              <a:t>pr</a:t>
            </a:r>
            <a:r>
              <a:rPr lang="es-ES" dirty="0"/>
              <a:t>á</a:t>
            </a:r>
            <a:r>
              <a:rPr lang="en-US" dirty="0" err="1"/>
              <a:t>ctico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46383"/>
            <a:ext cx="7555527" cy="3919519"/>
          </a:xfrm>
        </p:spPr>
      </p:pic>
      <p:sp>
        <p:nvSpPr>
          <p:cNvPr id="5" name="Rectángulo 4"/>
          <p:cNvSpPr/>
          <p:nvPr/>
        </p:nvSpPr>
        <p:spPr>
          <a:xfrm>
            <a:off x="3635298" y="2687445"/>
            <a:ext cx="1204331" cy="289932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/>
          <p:cNvCxnSpPr/>
          <p:nvPr/>
        </p:nvCxnSpPr>
        <p:spPr>
          <a:xfrm flipH="1">
            <a:off x="4866929" y="1761893"/>
            <a:ext cx="797891" cy="925552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5450326" y="1271239"/>
            <a:ext cx="4518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Esto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indica</a:t>
            </a:r>
            <a:r>
              <a:rPr lang="en-US" dirty="0" smtClean="0">
                <a:solidFill>
                  <a:srgbClr val="002060"/>
                </a:solidFill>
              </a:rPr>
              <a:t> que la variable no cambia </a:t>
            </a:r>
            <a:r>
              <a:rPr lang="en-US" dirty="0" err="1" smtClean="0">
                <a:solidFill>
                  <a:srgbClr val="002060"/>
                </a:solidFill>
              </a:rPr>
              <a:t>cuando</a:t>
            </a:r>
            <a:r>
              <a:rPr lang="en-US" dirty="0" smtClean="0">
                <a:solidFill>
                  <a:srgbClr val="002060"/>
                </a:solidFill>
              </a:rPr>
              <a:t> se </a:t>
            </a:r>
            <a:r>
              <a:rPr lang="en-US" dirty="0" err="1" smtClean="0">
                <a:solidFill>
                  <a:srgbClr val="002060"/>
                </a:solidFill>
              </a:rPr>
              <a:t>recompone</a:t>
            </a:r>
            <a:r>
              <a:rPr lang="en-US" dirty="0" smtClean="0">
                <a:solidFill>
                  <a:srgbClr val="002060"/>
                </a:solidFill>
              </a:rPr>
              <a:t> la vista</a:t>
            </a:r>
          </a:p>
        </p:txBody>
      </p:sp>
    </p:spTree>
    <p:extLst>
      <p:ext uri="{BB962C8B-B14F-4D97-AF65-F5344CB8AC3E}">
        <p14:creationId xmlns:p14="http://schemas.microsoft.com/office/powerpoint/2010/main" val="166343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mas </a:t>
            </a:r>
            <a:r>
              <a:rPr lang="en-US" dirty="0" err="1"/>
              <a:t>pr</a:t>
            </a:r>
            <a:r>
              <a:rPr lang="es-ES" dirty="0"/>
              <a:t>á</a:t>
            </a:r>
            <a:r>
              <a:rPr lang="en-US" dirty="0" err="1"/>
              <a:t>ctico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46383"/>
            <a:ext cx="7555527" cy="3919519"/>
          </a:xfrm>
        </p:spPr>
      </p:pic>
      <p:sp>
        <p:nvSpPr>
          <p:cNvPr id="5" name="Rectángulo 4"/>
          <p:cNvSpPr/>
          <p:nvPr/>
        </p:nvSpPr>
        <p:spPr>
          <a:xfrm>
            <a:off x="1739591" y="2687445"/>
            <a:ext cx="5018048" cy="147195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/>
          <p:cNvCxnSpPr/>
          <p:nvPr/>
        </p:nvCxnSpPr>
        <p:spPr>
          <a:xfrm flipH="1">
            <a:off x="4866929" y="1761893"/>
            <a:ext cx="797891" cy="925552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5450326" y="1271239"/>
            <a:ext cx="4518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Esta</a:t>
            </a:r>
            <a:r>
              <a:rPr lang="en-US" dirty="0" smtClean="0">
                <a:solidFill>
                  <a:srgbClr val="002060"/>
                </a:solidFill>
              </a:rPr>
              <a:t> variable </a:t>
            </a:r>
            <a:r>
              <a:rPr lang="en-US" dirty="0" err="1" smtClean="0">
                <a:solidFill>
                  <a:srgbClr val="002060"/>
                </a:solidFill>
              </a:rPr>
              <a:t>guarda</a:t>
            </a:r>
            <a:r>
              <a:rPr lang="en-US" dirty="0" smtClean="0">
                <a:solidFill>
                  <a:srgbClr val="002060"/>
                </a:solidFill>
              </a:rPr>
              <a:t> las </a:t>
            </a:r>
            <a:r>
              <a:rPr lang="en-US" dirty="0" err="1" smtClean="0">
                <a:solidFill>
                  <a:srgbClr val="002060"/>
                </a:solidFill>
              </a:rPr>
              <a:t>cantidades</a:t>
            </a:r>
            <a:r>
              <a:rPr lang="en-US" dirty="0" smtClean="0">
                <a:solidFill>
                  <a:srgbClr val="002060"/>
                </a:solidFill>
              </a:rPr>
              <a:t> de </a:t>
            </a:r>
            <a:r>
              <a:rPr lang="en-US" dirty="0" err="1" smtClean="0">
                <a:solidFill>
                  <a:srgbClr val="002060"/>
                </a:solidFill>
              </a:rPr>
              <a:t>cada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denominacion</a:t>
            </a:r>
            <a:r>
              <a:rPr lang="en-US" dirty="0" smtClean="0">
                <a:solidFill>
                  <a:srgbClr val="002060"/>
                </a:solidFill>
              </a:rPr>
              <a:t> de </a:t>
            </a:r>
            <a:r>
              <a:rPr lang="en-US" dirty="0" err="1" smtClean="0">
                <a:solidFill>
                  <a:srgbClr val="002060"/>
                </a:solidFill>
              </a:rPr>
              <a:t>moneda</a:t>
            </a:r>
            <a:endParaRPr lang="en-US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4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mas </a:t>
            </a:r>
            <a:r>
              <a:rPr lang="en-US" dirty="0" err="1"/>
              <a:t>pr</a:t>
            </a:r>
            <a:r>
              <a:rPr lang="es-ES" dirty="0"/>
              <a:t>á</a:t>
            </a:r>
            <a:r>
              <a:rPr lang="en-US" dirty="0" err="1"/>
              <a:t>ctico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46383"/>
            <a:ext cx="7555527" cy="3919519"/>
          </a:xfrm>
        </p:spPr>
      </p:pic>
      <p:sp>
        <p:nvSpPr>
          <p:cNvPr id="5" name="Rectángulo 4"/>
          <p:cNvSpPr/>
          <p:nvPr/>
        </p:nvSpPr>
        <p:spPr>
          <a:xfrm>
            <a:off x="1851102" y="4181708"/>
            <a:ext cx="3015827" cy="847491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/>
          <p:cNvCxnSpPr/>
          <p:nvPr/>
        </p:nvCxnSpPr>
        <p:spPr>
          <a:xfrm flipH="1">
            <a:off x="4733115" y="1728439"/>
            <a:ext cx="1611929" cy="2388863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5450326" y="1271239"/>
            <a:ext cx="451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Esta</a:t>
            </a:r>
            <a:r>
              <a:rPr lang="en-US" dirty="0" smtClean="0">
                <a:solidFill>
                  <a:srgbClr val="002060"/>
                </a:solidFill>
              </a:rPr>
              <a:t> variable </a:t>
            </a:r>
            <a:r>
              <a:rPr lang="en-US" dirty="0" err="1" smtClean="0">
                <a:solidFill>
                  <a:srgbClr val="002060"/>
                </a:solidFill>
              </a:rPr>
              <a:t>guarda</a:t>
            </a:r>
            <a:r>
              <a:rPr lang="en-US" dirty="0" smtClean="0">
                <a:solidFill>
                  <a:srgbClr val="002060"/>
                </a:solidFill>
              </a:rPr>
              <a:t> el </a:t>
            </a:r>
            <a:r>
              <a:rPr lang="en-US" dirty="0" err="1" smtClean="0">
                <a:solidFill>
                  <a:srgbClr val="002060"/>
                </a:solidFill>
              </a:rPr>
              <a:t>monto</a:t>
            </a:r>
            <a:r>
              <a:rPr lang="en-US" dirty="0" smtClean="0">
                <a:solidFill>
                  <a:srgbClr val="002060"/>
                </a:solidFill>
              </a:rPr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307899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mas </a:t>
            </a:r>
            <a:r>
              <a:rPr lang="en-US" dirty="0" err="1"/>
              <a:t>pr</a:t>
            </a:r>
            <a:r>
              <a:rPr lang="es-ES" dirty="0"/>
              <a:t>á</a:t>
            </a:r>
            <a:r>
              <a:rPr lang="en-US" dirty="0" err="1"/>
              <a:t>ctico</a:t>
            </a:r>
            <a:endParaRPr lang="en-U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99487"/>
            <a:ext cx="8388021" cy="3933323"/>
          </a:xfrm>
        </p:spPr>
      </p:pic>
    </p:spTree>
    <p:extLst>
      <p:ext uri="{BB962C8B-B14F-4D97-AF65-F5344CB8AC3E}">
        <p14:creationId xmlns:p14="http://schemas.microsoft.com/office/powerpoint/2010/main" val="309706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mas </a:t>
            </a:r>
            <a:r>
              <a:rPr lang="en-US" dirty="0" err="1"/>
              <a:t>pr</a:t>
            </a:r>
            <a:r>
              <a:rPr lang="es-ES" dirty="0"/>
              <a:t>á</a:t>
            </a:r>
            <a:r>
              <a:rPr lang="en-US" dirty="0" err="1"/>
              <a:t>ctico</a:t>
            </a:r>
            <a:endParaRPr lang="en-U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99487"/>
            <a:ext cx="8388021" cy="3933323"/>
          </a:xfrm>
        </p:spPr>
      </p:pic>
      <p:sp>
        <p:nvSpPr>
          <p:cNvPr id="4" name="Rectángulo 3"/>
          <p:cNvSpPr/>
          <p:nvPr/>
        </p:nvSpPr>
        <p:spPr>
          <a:xfrm>
            <a:off x="1884556" y="3008110"/>
            <a:ext cx="5486400" cy="2734768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ector recto de flecha 4"/>
          <p:cNvCxnSpPr/>
          <p:nvPr/>
        </p:nvCxnSpPr>
        <p:spPr>
          <a:xfrm flipH="1">
            <a:off x="6253217" y="1672683"/>
            <a:ext cx="772051" cy="1706137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4245995" y="1329136"/>
            <a:ext cx="822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Esta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es</a:t>
            </a:r>
            <a:r>
              <a:rPr lang="en-US" dirty="0" smtClean="0">
                <a:solidFill>
                  <a:srgbClr val="002060"/>
                </a:solidFill>
              </a:rPr>
              <a:t> la function que se </a:t>
            </a:r>
            <a:r>
              <a:rPr lang="en-US" dirty="0" err="1" smtClean="0">
                <a:solidFill>
                  <a:srgbClr val="002060"/>
                </a:solidFill>
              </a:rPr>
              <a:t>ejecuta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cuando</a:t>
            </a:r>
            <a:r>
              <a:rPr lang="en-US" dirty="0" smtClean="0">
                <a:solidFill>
                  <a:srgbClr val="002060"/>
                </a:solidFill>
              </a:rPr>
              <a:t> cambia el </a:t>
            </a:r>
            <a:r>
              <a:rPr lang="en-US" dirty="0" err="1" smtClean="0">
                <a:solidFill>
                  <a:srgbClr val="002060"/>
                </a:solidFill>
              </a:rPr>
              <a:t>TextField</a:t>
            </a:r>
            <a:endParaRPr lang="en-US" dirty="0" smtClean="0">
              <a:solidFill>
                <a:srgbClr val="002060"/>
              </a:solidFill>
            </a:endParaRPr>
          </a:p>
        </p:txBody>
      </p:sp>
      <p:cxnSp>
        <p:nvCxnSpPr>
          <p:cNvPr id="12" name="Conector recto de flecha 11"/>
          <p:cNvCxnSpPr/>
          <p:nvPr/>
        </p:nvCxnSpPr>
        <p:spPr>
          <a:xfrm>
            <a:off x="8356359" y="1636104"/>
            <a:ext cx="140870" cy="2739390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6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Como </a:t>
            </a:r>
            <a:r>
              <a:rPr lang="en-US" dirty="0" err="1" smtClean="0"/>
              <a:t>hubiera</a:t>
            </a:r>
            <a:r>
              <a:rPr lang="en-US" dirty="0" smtClean="0"/>
              <a:t> </a:t>
            </a:r>
            <a:r>
              <a:rPr lang="en-US" dirty="0" err="1" smtClean="0"/>
              <a:t>sido</a:t>
            </a:r>
            <a:r>
              <a:rPr lang="en-US" dirty="0" smtClean="0"/>
              <a:t> el </a:t>
            </a:r>
            <a:r>
              <a:rPr lang="en-US" dirty="0" err="1" smtClean="0"/>
              <a:t>mismo</a:t>
            </a:r>
            <a:r>
              <a:rPr lang="en-US" dirty="0" smtClean="0"/>
              <a:t> </a:t>
            </a:r>
            <a:r>
              <a:rPr lang="en-US" dirty="0" err="1" smtClean="0"/>
              <a:t>proyecto</a:t>
            </a:r>
            <a:r>
              <a:rPr lang="en-US" dirty="0" smtClean="0"/>
              <a:t> sin </a:t>
            </a:r>
            <a:r>
              <a:rPr lang="en-US" dirty="0" err="1" smtClean="0"/>
              <a:t>usar</a:t>
            </a:r>
            <a:r>
              <a:rPr lang="en-US" dirty="0" smtClean="0"/>
              <a:t> compose?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43" y="1932636"/>
            <a:ext cx="8084553" cy="341994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57829" y="5431467"/>
            <a:ext cx="822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002060"/>
                </a:solidFill>
              </a:rPr>
              <a:t>El </a:t>
            </a:r>
            <a:r>
              <a:rPr lang="es-ES" dirty="0" err="1" smtClean="0">
                <a:solidFill>
                  <a:srgbClr val="002060"/>
                </a:solidFill>
              </a:rPr>
              <a:t>dise</a:t>
            </a:r>
            <a:r>
              <a:rPr lang="es-MX" dirty="0" err="1" smtClean="0">
                <a:solidFill>
                  <a:srgbClr val="002060"/>
                </a:solidFill>
              </a:rPr>
              <a:t>ño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smtClean="0">
                <a:solidFill>
                  <a:srgbClr val="002060"/>
                </a:solidFill>
              </a:rPr>
              <a:t>un XML de cerca de 200 líneas y repitiendo los </a:t>
            </a:r>
            <a:r>
              <a:rPr lang="es-ES" dirty="0" err="1" smtClean="0">
                <a:solidFill>
                  <a:srgbClr val="002060"/>
                </a:solidFill>
              </a:rPr>
              <a:t>EditText</a:t>
            </a:r>
            <a:r>
              <a:rPr lang="es-ES" dirty="0" smtClean="0">
                <a:solidFill>
                  <a:srgbClr val="002060"/>
                </a:solidFill>
              </a:rPr>
              <a:t> y el texto de cada denominación de billete</a:t>
            </a:r>
            <a:endParaRPr lang="en-US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88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Como </a:t>
            </a:r>
            <a:r>
              <a:rPr lang="en-US" dirty="0" err="1" smtClean="0"/>
              <a:t>hubiera</a:t>
            </a:r>
            <a:r>
              <a:rPr lang="en-US" dirty="0" smtClean="0"/>
              <a:t> </a:t>
            </a:r>
            <a:r>
              <a:rPr lang="en-US" dirty="0" err="1" smtClean="0"/>
              <a:t>sido</a:t>
            </a:r>
            <a:r>
              <a:rPr lang="en-US" dirty="0" smtClean="0"/>
              <a:t> el </a:t>
            </a:r>
            <a:r>
              <a:rPr lang="en-US" dirty="0" err="1" smtClean="0"/>
              <a:t>mismo</a:t>
            </a:r>
            <a:r>
              <a:rPr lang="en-US" dirty="0" smtClean="0"/>
              <a:t> </a:t>
            </a:r>
            <a:r>
              <a:rPr lang="en-US" dirty="0" err="1" smtClean="0"/>
              <a:t>proyecto</a:t>
            </a:r>
            <a:r>
              <a:rPr lang="en-US" dirty="0" smtClean="0"/>
              <a:t> sin </a:t>
            </a:r>
            <a:r>
              <a:rPr lang="en-US" dirty="0" err="1" smtClean="0"/>
              <a:t>usar</a:t>
            </a:r>
            <a:r>
              <a:rPr lang="en-US" dirty="0" smtClean="0"/>
              <a:t> compose?</a:t>
            </a:r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1357829" y="5431467"/>
            <a:ext cx="822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Para la </a:t>
            </a:r>
            <a:r>
              <a:rPr lang="en-US" dirty="0" err="1" smtClean="0">
                <a:solidFill>
                  <a:srgbClr val="002060"/>
                </a:solidFill>
              </a:rPr>
              <a:t>funcionalidad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habria</a:t>
            </a:r>
            <a:r>
              <a:rPr lang="en-US" dirty="0" smtClean="0">
                <a:solidFill>
                  <a:srgbClr val="002060"/>
                </a:solidFill>
              </a:rPr>
              <a:t> que </a:t>
            </a:r>
            <a:r>
              <a:rPr lang="en-US" dirty="0" err="1" smtClean="0">
                <a:solidFill>
                  <a:srgbClr val="002060"/>
                </a:solidFill>
              </a:rPr>
              <a:t>conectar</a:t>
            </a:r>
            <a:r>
              <a:rPr lang="en-US" dirty="0" smtClean="0">
                <a:solidFill>
                  <a:srgbClr val="002060"/>
                </a:solidFill>
              </a:rPr>
              <a:t> con </a:t>
            </a:r>
            <a:r>
              <a:rPr lang="en-US" dirty="0" err="1" smtClean="0">
                <a:solidFill>
                  <a:srgbClr val="002060"/>
                </a:solidFill>
              </a:rPr>
              <a:t>cada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una</a:t>
            </a:r>
            <a:r>
              <a:rPr lang="en-US" dirty="0" smtClean="0">
                <a:solidFill>
                  <a:srgbClr val="002060"/>
                </a:solidFill>
              </a:rPr>
              <a:t> de </a:t>
            </a:r>
            <a:r>
              <a:rPr lang="en-US" dirty="0" err="1" smtClean="0">
                <a:solidFill>
                  <a:srgbClr val="002060"/>
                </a:solidFill>
              </a:rPr>
              <a:t>los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EditText</a:t>
            </a:r>
            <a:r>
              <a:rPr lang="en-US" dirty="0" smtClean="0">
                <a:solidFill>
                  <a:srgbClr val="002060"/>
                </a:solidFill>
              </a:rPr>
              <a:t>, </a:t>
            </a:r>
            <a:r>
              <a:rPr lang="en-US" dirty="0" err="1" smtClean="0">
                <a:solidFill>
                  <a:srgbClr val="002060"/>
                </a:solidFill>
              </a:rPr>
              <a:t>tomar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sus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valores</a:t>
            </a:r>
            <a:r>
              <a:rPr lang="en-US" dirty="0" smtClean="0">
                <a:solidFill>
                  <a:srgbClr val="002060"/>
                </a:solidFill>
              </a:rPr>
              <a:t> y </a:t>
            </a:r>
            <a:r>
              <a:rPr lang="en-US" dirty="0" err="1" smtClean="0">
                <a:solidFill>
                  <a:srgbClr val="002060"/>
                </a:solidFill>
              </a:rPr>
              <a:t>actualizar</a:t>
            </a:r>
            <a:r>
              <a:rPr lang="en-US" dirty="0" smtClean="0">
                <a:solidFill>
                  <a:srgbClr val="002060"/>
                </a:solidFill>
              </a:rPr>
              <a:t> el </a:t>
            </a:r>
            <a:r>
              <a:rPr lang="en-US" dirty="0" err="1" smtClean="0">
                <a:solidFill>
                  <a:srgbClr val="002060"/>
                </a:solidFill>
              </a:rPr>
              <a:t>monto</a:t>
            </a:r>
            <a:r>
              <a:rPr lang="en-US" dirty="0" smtClean="0">
                <a:solidFill>
                  <a:srgbClr val="002060"/>
                </a:solidFill>
              </a:rPr>
              <a:t> total, lo </a:t>
            </a:r>
            <a:r>
              <a:rPr lang="en-US" dirty="0" err="1" smtClean="0">
                <a:solidFill>
                  <a:srgbClr val="002060"/>
                </a:solidFill>
              </a:rPr>
              <a:t>cual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resulta</a:t>
            </a:r>
            <a:r>
              <a:rPr lang="en-US" dirty="0" smtClean="0">
                <a:solidFill>
                  <a:srgbClr val="002060"/>
                </a:solidFill>
              </a:rPr>
              <a:t> m</a:t>
            </a:r>
            <a:r>
              <a:rPr lang="es-ES" dirty="0" err="1" smtClean="0">
                <a:solidFill>
                  <a:srgbClr val="002060"/>
                </a:solidFill>
              </a:rPr>
              <a:t>ás</a:t>
            </a:r>
            <a:r>
              <a:rPr lang="es-ES" dirty="0" smtClean="0">
                <a:solidFill>
                  <a:srgbClr val="002060"/>
                </a:solidFill>
              </a:rPr>
              <a:t> engorroso</a:t>
            </a:r>
            <a:endParaRPr lang="en-US" dirty="0" smtClean="0">
              <a:solidFill>
                <a:srgbClr val="00206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368" y="1853754"/>
            <a:ext cx="6581232" cy="359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7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3726" y="2192596"/>
            <a:ext cx="8119331" cy="1049235"/>
          </a:xfrm>
        </p:spPr>
        <p:txBody>
          <a:bodyPr/>
          <a:lstStyle/>
          <a:p>
            <a:r>
              <a:rPr lang="en-US" dirty="0" err="1" smtClean="0"/>
              <a:t>Tarea:agregar</a:t>
            </a:r>
            <a:r>
              <a:rPr lang="en-US" dirty="0" smtClean="0"/>
              <a:t> un bot</a:t>
            </a:r>
            <a:r>
              <a:rPr lang="es-MX" dirty="0" err="1" smtClean="0"/>
              <a:t>ón</a:t>
            </a:r>
            <a:r>
              <a:rPr lang="es-MX" dirty="0" smtClean="0"/>
              <a:t> para limpiar los valores que se entraron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611" y="887104"/>
            <a:ext cx="2424692" cy="4706314"/>
          </a:xfrm>
          <a:prstGeom prst="rect">
            <a:avLst/>
          </a:prstGeom>
        </p:spPr>
      </p:pic>
      <p:cxnSp>
        <p:nvCxnSpPr>
          <p:cNvPr id="4" name="Conector recto de flecha 3"/>
          <p:cNvCxnSpPr/>
          <p:nvPr/>
        </p:nvCxnSpPr>
        <p:spPr>
          <a:xfrm>
            <a:off x="5650173" y="3241831"/>
            <a:ext cx="3616657" cy="1848784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74" y="4449169"/>
            <a:ext cx="4000408" cy="1600163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 flipH="1">
            <a:off x="5445459" y="5249250"/>
            <a:ext cx="3998792" cy="262282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52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53585" y="2834282"/>
            <a:ext cx="9603275" cy="1049235"/>
          </a:xfrm>
        </p:spPr>
        <p:txBody>
          <a:bodyPr/>
          <a:lstStyle/>
          <a:p>
            <a:r>
              <a:rPr lang="es-ES" dirty="0" smtClean="0"/>
              <a:t>Muchas gracias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5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91102" y="463839"/>
            <a:ext cx="8534400" cy="1507067"/>
          </a:xfrm>
        </p:spPr>
        <p:txBody>
          <a:bodyPr/>
          <a:lstStyle/>
          <a:p>
            <a:r>
              <a:rPr lang="es-ES" dirty="0" smtClean="0"/>
              <a:t>Tarea Clase Anterior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380" y="2092325"/>
            <a:ext cx="7879503" cy="3818618"/>
          </a:xfrm>
        </p:spPr>
      </p:pic>
    </p:spTree>
    <p:extLst>
      <p:ext uri="{BB962C8B-B14F-4D97-AF65-F5344CB8AC3E}">
        <p14:creationId xmlns:p14="http://schemas.microsoft.com/office/powerpoint/2010/main" val="92186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2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2" id="{35C459D2-23DE-4CBC-B57E-72A8A14F60C8}" vid="{6D9187DD-FC66-4E60-94AB-78FC858A919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Tema2</Template>
  <TotalTime>3155</TotalTime>
  <Words>1123</Words>
  <Application>Microsoft Office PowerPoint</Application>
  <PresentationFormat>Panorámica</PresentationFormat>
  <Paragraphs>146</Paragraphs>
  <Slides>89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89</vt:i4>
      </vt:variant>
    </vt:vector>
  </HeadingPairs>
  <TitlesOfParts>
    <vt:vector size="93" baseType="lpstr">
      <vt:lpstr>Arial</vt:lpstr>
      <vt:lpstr>Gill Sans MT</vt:lpstr>
      <vt:lpstr>Wingdings 3</vt:lpstr>
      <vt:lpstr>Tema2</vt:lpstr>
      <vt:lpstr>Introduccion a la programacion en android con Kotlin y Jetpack Compose </vt:lpstr>
      <vt:lpstr>Tarea Clase Anterior</vt:lpstr>
      <vt:lpstr>Tarea Clase Anterior</vt:lpstr>
      <vt:lpstr>Tarea Clase Anterior</vt:lpstr>
      <vt:lpstr>Tarea Clase Anterior</vt:lpstr>
      <vt:lpstr>Tarea Clase Anterior</vt:lpstr>
      <vt:lpstr>Tarea Clase Anterior</vt:lpstr>
      <vt:lpstr>Tarea Clase Anterior</vt:lpstr>
      <vt:lpstr>Tarea Clase Anterior</vt:lpstr>
      <vt:lpstr>Tarea Clase Anterior</vt:lpstr>
      <vt:lpstr>Algo de historia de kotlin</vt:lpstr>
      <vt:lpstr>Algo de historia de kotlin</vt:lpstr>
      <vt:lpstr>Algunos datos…</vt:lpstr>
      <vt:lpstr>Algunos datos…</vt:lpstr>
      <vt:lpstr>Caracteristicas de Kotlin</vt:lpstr>
      <vt:lpstr>Creando un proyecto Android Studio Kotlin</vt:lpstr>
      <vt:lpstr>Creando un proyecto Android Studio Kotlin</vt:lpstr>
      <vt:lpstr>Creando un proyecto Android Studio Kotlin</vt:lpstr>
      <vt:lpstr>Creando un proyecto Android Studio Kotlin</vt:lpstr>
      <vt:lpstr>Creando un proyecto Android Studio Kotlin</vt:lpstr>
      <vt:lpstr>Creando un proyecto Android Studio Kotlin</vt:lpstr>
      <vt:lpstr>Creando un proyecto Android Studio Kotlin</vt:lpstr>
      <vt:lpstr>Creando un proyecto Android Studio Kotlin</vt:lpstr>
      <vt:lpstr>Creando un proyecto Android Studio Kotlin</vt:lpstr>
      <vt:lpstr>Interoperabilidad Java – Kotlin </vt:lpstr>
      <vt:lpstr>Interoperabilidad Java – Kotlin </vt:lpstr>
      <vt:lpstr>Interoperabilidad Java – Kotlin </vt:lpstr>
      <vt:lpstr> Variables en Kotlin </vt:lpstr>
      <vt:lpstr>NullPointerException el error del billón de dólares </vt:lpstr>
      <vt:lpstr>Null safety en Kotlin</vt:lpstr>
      <vt:lpstr>Null safety en Kotlin</vt:lpstr>
      <vt:lpstr>Null safety en Kotlin</vt:lpstr>
      <vt:lpstr>Null safety en Kotlin</vt:lpstr>
      <vt:lpstr>Null safety en Kotlin</vt:lpstr>
      <vt:lpstr>Null safety en Kotlin operador !!</vt:lpstr>
      <vt:lpstr>Listas en kotlin</vt:lpstr>
      <vt:lpstr>Data Class en Kotlin</vt:lpstr>
      <vt:lpstr>Cómo hacer lo anterior con Java</vt:lpstr>
      <vt:lpstr>Ventajas Data Class en Kotlin</vt:lpstr>
      <vt:lpstr>Ejemplos de funciones Lambda </vt:lpstr>
      <vt:lpstr>Ejemplos de funciones Lambda </vt:lpstr>
      <vt:lpstr>Ejemplos de funciones Lambda </vt:lpstr>
      <vt:lpstr>Ejemplos de funciones Lambda </vt:lpstr>
      <vt:lpstr>Ejemplos de funciones Lambda </vt:lpstr>
      <vt:lpstr>Jetpack compose: Nueva forma de Interfaz en Android </vt:lpstr>
      <vt:lpstr>Qué es Jetpack compose</vt:lpstr>
      <vt:lpstr>Evolución de la Librería</vt:lpstr>
      <vt:lpstr>Interfaces de usuario Imperativas</vt:lpstr>
      <vt:lpstr>Interfaces de usuario Imperativas</vt:lpstr>
      <vt:lpstr>Interfaces de usuario Imperativas</vt:lpstr>
      <vt:lpstr>Interfaces de usuario declarativas</vt:lpstr>
      <vt:lpstr>Ejemplos basicos</vt:lpstr>
      <vt:lpstr>Ejemplos basicos</vt:lpstr>
      <vt:lpstr>Ejemplos basicos</vt:lpstr>
      <vt:lpstr>Ejemplo 1: Mostrar las veces que se toca un botón</vt:lpstr>
      <vt:lpstr>Ejemplo 1: Diseño</vt:lpstr>
      <vt:lpstr>Ejemplo 1: Diseño y funcionalidad</vt:lpstr>
      <vt:lpstr>Ejemplo 1: Diseño y funcionalidad</vt:lpstr>
      <vt:lpstr>Ejemplo 1: Diseño y funcionalidad</vt:lpstr>
      <vt:lpstr>Ejemplo 1: salida</vt:lpstr>
      <vt:lpstr>Ejemplo 2: Convertir grados Celcius a grados Fahrenheit</vt:lpstr>
      <vt:lpstr>Ejemplo 2: Diseño</vt:lpstr>
      <vt:lpstr>Ejemplo 2: Diseño</vt:lpstr>
      <vt:lpstr>Ejemplo 2: Diseño</vt:lpstr>
      <vt:lpstr>Ejemplo 2: Diseño</vt:lpstr>
      <vt:lpstr>Ejemplo 2: Diseño</vt:lpstr>
      <vt:lpstr>Ejemplo 2: Diseño</vt:lpstr>
      <vt:lpstr>Ejemplo 2: Diseño</vt:lpstr>
      <vt:lpstr>Ejemplo 2: Diseño  y funcionalidad</vt:lpstr>
      <vt:lpstr>Ejemplo 2: Diseño  y funcionalidad</vt:lpstr>
      <vt:lpstr>Ejemplo 2: Diseño  y funcionalidad</vt:lpstr>
      <vt:lpstr>Ejemplo 2: Diseño  y funcionalidad</vt:lpstr>
      <vt:lpstr>Un Ejemplo mas práctico</vt:lpstr>
      <vt:lpstr>Un Ejemplo mas práctico</vt:lpstr>
      <vt:lpstr>Un Ejemplo mas práctico</vt:lpstr>
      <vt:lpstr>Un Ejemplo mas práctico</vt:lpstr>
      <vt:lpstr>Un Ejemplo mas práctico</vt:lpstr>
      <vt:lpstr>Un Ejemplo mas práctico</vt:lpstr>
      <vt:lpstr>Un Ejemplo mas práctico</vt:lpstr>
      <vt:lpstr>Un Ejemplo mas práctico</vt:lpstr>
      <vt:lpstr>Un Ejemplo mas práctico</vt:lpstr>
      <vt:lpstr>Un Ejemplo mas práctico</vt:lpstr>
      <vt:lpstr>Un Ejemplo mas práctico</vt:lpstr>
      <vt:lpstr>Un Ejemplo mas práctico</vt:lpstr>
      <vt:lpstr>Un Ejemplo mas práctico</vt:lpstr>
      <vt:lpstr>Como hubiera sido el mismo proyecto sin usar compose?</vt:lpstr>
      <vt:lpstr>Como hubiera sido el mismo proyecto sin usar compose?</vt:lpstr>
      <vt:lpstr>Tarea:agregar un botón para limpiar los valores que se entraron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Introduccion a la programacion en android con Kotlin</dc:title>
  <dc:creator>Ahmed</dc:creator>
  <cp:lastModifiedBy>Ahmed</cp:lastModifiedBy>
  <cp:revision>153</cp:revision>
  <dcterms:created xsi:type="dcterms:W3CDTF">2025-04-29T13:24:26Z</dcterms:created>
  <dcterms:modified xsi:type="dcterms:W3CDTF">2025-06-11T20:51:08Z</dcterms:modified>
</cp:coreProperties>
</file>